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y="5143500" cx="9144000"/>
  <p:notesSz cx="6858000" cy="9144000"/>
  <p:embeddedFontLst>
    <p:embeddedFont>
      <p:font typeface="Montserrat"/>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Montserrat-boldItalic.fntdata"/><Relationship Id="rId70" Type="http://schemas.openxmlformats.org/officeDocument/2006/relationships/font" Target="fonts/Montserrat-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Montserrat-regular.fntdata"/><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Montserrat-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presentation/discussion is about 5 hours underbaked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bcc76023a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bcc76023a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cc76023a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cc76023a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cc76023a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cc76023a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bcc76023a5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bcc76023a5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“Exploited vulnerability” was the most common root cause, at 36%.</a:t>
            </a:r>
            <a:endParaRPr/>
          </a:p>
          <a:p>
            <a:pPr indent="-298450" lvl="0" marL="457200" rtl="0" algn="l">
              <a:spcBef>
                <a:spcPts val="0"/>
              </a:spcBef>
              <a:spcAft>
                <a:spcPts val="0"/>
              </a:spcAft>
              <a:buSzPts val="1100"/>
              <a:buChar char="●"/>
            </a:pPr>
            <a:r>
              <a:rPr lang="en"/>
              <a:t>Along with “Brute-Force Attack”, we can can conclude that 40% of root causes are explicitly due to technological flaws.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bcc76023a5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bcc76023a5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“Exploited vulnerability” was the most common root cause, at 36%.</a:t>
            </a:r>
            <a:endParaRPr/>
          </a:p>
          <a:p>
            <a:pPr indent="-298450" lvl="0" marL="457200" rtl="0" algn="l">
              <a:spcBef>
                <a:spcPts val="0"/>
              </a:spcBef>
              <a:spcAft>
                <a:spcPts val="0"/>
              </a:spcAft>
              <a:buSzPts val="1100"/>
              <a:buChar char="●"/>
            </a:pPr>
            <a:r>
              <a:rPr lang="en"/>
              <a:t>Along with “Brute-Force Attack”, we can can conclude that 40% of root causes are explicitly due to technological flaws.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bcc76023a5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bcc76023a5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bcc76023a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bcc76023a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know about the attacks that aren’t </a:t>
            </a:r>
            <a:r>
              <a:rPr lang="en"/>
              <a:t>successful</a:t>
            </a:r>
            <a:r>
              <a:rPr lang="en"/>
              <a:t>? Won’t be reported in this data….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bcc76023a5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bcc76023a5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bcc76023a5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bcc76023a5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bcc76023a5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bcc76023a5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seems </a:t>
            </a:r>
            <a:r>
              <a:rPr i="1" lang="en"/>
              <a:t>way</a:t>
            </a:r>
            <a:r>
              <a:rPr lang="en"/>
              <a:t> too high. But what do I know?</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bd28d9db7d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bd28d9db7d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 made slides, but this is not a presentation. There are elements of a presentation but this will primarily be a discussion and a group activity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bcc76023a5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bcc76023a5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bcc76023a5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bcc76023a5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bcc76023a5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bcc76023a5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Large organizations more likely to pay ransoms, less likely to use backups! Why do we think this is?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bcc76023a5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bcc76023a5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bcc76023a5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bcc76023a5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bcc76023a5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bcc76023a5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bcc76023a5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bcc76023a5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cc76023a5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cc76023a5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bcc76023a5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bcc76023a5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“Downtime, people time, device cost, lost opportunity”</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bcc76023a5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bcc76023a5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Average recovery cost is $1.82M…higher than the average ransom! (on paper)</a:t>
            </a:r>
            <a:endParaRPr/>
          </a:p>
          <a:p>
            <a:pPr indent="-298450" lvl="0" marL="457200" rtl="0" algn="l">
              <a:spcBef>
                <a:spcPts val="0"/>
              </a:spcBef>
              <a:spcAft>
                <a:spcPts val="0"/>
              </a:spcAft>
              <a:buSzPts val="1100"/>
              <a:buChar char="●"/>
            </a:pPr>
            <a:r>
              <a:rPr lang="en"/>
              <a:t>I’m a little suspicious of this figure (e.g. if it includes cybersecurity team salary, they would have been paid either way)</a:t>
            </a:r>
            <a:endParaRPr/>
          </a:p>
          <a:p>
            <a:pPr indent="-298450" lvl="0" marL="457200" rtl="0" algn="l">
              <a:spcBef>
                <a:spcPts val="0"/>
              </a:spcBef>
              <a:spcAft>
                <a:spcPts val="0"/>
              </a:spcAft>
              <a:buSzPts val="1100"/>
              <a:buChar char="●"/>
            </a:pPr>
            <a:r>
              <a:rPr lang="en"/>
              <a:t>Larger orgs paid more for recovery (not surprising)</a:t>
            </a:r>
            <a:endParaRPr/>
          </a:p>
          <a:p>
            <a:pPr indent="-298450" lvl="0" marL="457200" rtl="0" algn="l">
              <a:spcBef>
                <a:spcPts val="0"/>
              </a:spcBef>
              <a:spcAft>
                <a:spcPts val="0"/>
              </a:spcAft>
              <a:buSzPts val="1100"/>
              <a:buChar char="●"/>
            </a:pPr>
            <a:r>
              <a:rPr lang="en"/>
              <a:t>I wish they had reported the mean as well. </a:t>
            </a:r>
            <a:endParaRPr/>
          </a:p>
          <a:p>
            <a:pPr indent="-298450" lvl="0" marL="457200" rtl="0" algn="l">
              <a:spcBef>
                <a:spcPts val="0"/>
              </a:spcBef>
              <a:spcAft>
                <a:spcPts val="0"/>
              </a:spcAft>
              <a:buSzPts val="1100"/>
              <a:buChar char="●"/>
            </a:pPr>
            <a:r>
              <a:rPr lang="en"/>
              <a:t>One thing that’s not surprising is that organizations who used their backups to restore data had lower recovery costs than those who paid ransom. But not dramatically less! Only about 50% less</a:t>
            </a:r>
            <a:endParaRPr/>
          </a:p>
          <a:p>
            <a:pPr indent="-298450" lvl="1" marL="914400" rtl="0" algn="l">
              <a:spcBef>
                <a:spcPts val="0"/>
              </a:spcBef>
              <a:spcAft>
                <a:spcPts val="0"/>
              </a:spcAft>
              <a:buSzPts val="1100"/>
              <a:buChar char="○"/>
            </a:pPr>
            <a:r>
              <a:rPr lang="en"/>
              <a:t>Most recovered in about a week to a month, but this was the same whether they paid the ransom or not!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bcc76023a5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bcc76023a5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bd28d9db7d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bd28d9db7d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bd28d9db7d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bd28d9db7d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we use averages instead of medians, the cost is closer to $9B</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bcc76023a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bcc76023a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bcc76023a5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bcc76023a5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bcc76023a5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bcc76023a5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bcc76023a5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bcc76023a5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bcc76023a5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bcc76023a5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bcc76023a5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bcc76023a5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bcc76023a5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bcc76023a5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Phishing</a:t>
            </a:r>
            <a:r>
              <a:rPr lang="en">
                <a:solidFill>
                  <a:schemeClr val="dk1"/>
                </a:solidFill>
              </a:rPr>
              <a:t> — </a:t>
            </a:r>
            <a:r>
              <a:rPr i="1" lang="en">
                <a:solidFill>
                  <a:schemeClr val="dk1"/>
                </a:solidFill>
              </a:rPr>
              <a:t>The use of unsolicited email, text messages, and telephone calls purportedly from a legitimate company requesting personal, financial, and/or login credentials.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Non-Payment/Non-Delivery</a:t>
            </a:r>
            <a:r>
              <a:rPr lang="en">
                <a:solidFill>
                  <a:schemeClr val="dk1"/>
                </a:solidFill>
              </a:rPr>
              <a:t> — </a:t>
            </a:r>
            <a:r>
              <a:rPr i="1" lang="en">
                <a:solidFill>
                  <a:schemeClr val="dk1"/>
                </a:solidFill>
              </a:rPr>
              <a:t>Goods or services are shipped, and payment is never rendered (nonpayment). Payment is sent, and goods or services are never received, or are of lesser quality (non-delivery).</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Extortion</a:t>
            </a:r>
            <a:r>
              <a:rPr lang="en">
                <a:solidFill>
                  <a:schemeClr val="dk1"/>
                </a:solidFill>
              </a:rPr>
              <a:t> — </a:t>
            </a:r>
            <a:r>
              <a:rPr i="1" lang="en">
                <a:solidFill>
                  <a:schemeClr val="dk1"/>
                </a:solidFill>
              </a:rPr>
              <a:t> Unlawful extraction of money or property through intimidation or undue exercise of authority. It may include threats of physical harm, criminal prosecution, or public exposure.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 Subject posing as technical or customer support/service.</a:t>
            </a:r>
            <a:endParaRPr>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bcc76023a5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bcc76023a5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b="1" lang="en"/>
              <a:t>Phishing</a:t>
            </a:r>
            <a:r>
              <a:rPr lang="en"/>
              <a:t> — </a:t>
            </a:r>
            <a:r>
              <a:rPr i="1" lang="en"/>
              <a:t>The use of unsolicited email, text messages, and telephone calls purportedly from a legitimate company requesting personal, financial, and/or login credentials. </a:t>
            </a:r>
            <a:endParaRPr i="1"/>
          </a:p>
          <a:p>
            <a:pPr indent="-298450" lvl="0" marL="457200" rtl="0" algn="l">
              <a:spcBef>
                <a:spcPts val="0"/>
              </a:spcBef>
              <a:spcAft>
                <a:spcPts val="0"/>
              </a:spcAft>
              <a:buSzPts val="1100"/>
              <a:buAutoNum type="arabicPeriod"/>
            </a:pPr>
            <a:r>
              <a:rPr b="1" lang="en"/>
              <a:t>Personal Data Breach</a:t>
            </a:r>
            <a:r>
              <a:rPr lang="en"/>
              <a:t> — </a:t>
            </a:r>
            <a:r>
              <a:rPr i="1" lang="en"/>
              <a:t>A leak/spill of personal data which is released from a secure location to an untrusted environment. Also, a security incident in which an individual’s sensitive, protected, or confidential data is copied, transmitted, viewed, stolen, or used by an unauthorized individual. </a:t>
            </a:r>
            <a:endParaRPr i="1"/>
          </a:p>
          <a:p>
            <a:pPr indent="-298450" lvl="0" marL="457200" rtl="0" algn="l">
              <a:spcBef>
                <a:spcPts val="0"/>
              </a:spcBef>
              <a:spcAft>
                <a:spcPts val="0"/>
              </a:spcAft>
              <a:buSzPts val="1100"/>
              <a:buAutoNum type="arabicPeriod"/>
            </a:pPr>
            <a:r>
              <a:rPr b="1" lang="en"/>
              <a:t>Non-Payment/Non-Delivery</a:t>
            </a:r>
            <a:r>
              <a:rPr lang="en"/>
              <a:t> — </a:t>
            </a:r>
            <a:r>
              <a:rPr i="1" lang="en"/>
              <a:t>Goods or services are shipped, and payment is never rendered (nonpayment). Payment is sent, and goods or services are never received, or are of lesser quality (non-delivery).</a:t>
            </a:r>
            <a:endParaRPr i="1"/>
          </a:p>
          <a:p>
            <a:pPr indent="-298450" lvl="0" marL="457200" rtl="0" algn="l">
              <a:spcBef>
                <a:spcPts val="0"/>
              </a:spcBef>
              <a:spcAft>
                <a:spcPts val="0"/>
              </a:spcAft>
              <a:buSzPts val="1100"/>
              <a:buAutoNum type="arabicPeriod"/>
            </a:pPr>
            <a:r>
              <a:rPr b="1" lang="en"/>
              <a:t>Extortion</a:t>
            </a:r>
            <a:r>
              <a:rPr lang="en"/>
              <a:t> — </a:t>
            </a:r>
            <a:r>
              <a:rPr i="1" lang="en"/>
              <a:t> Unlawful extraction of money or property through intimidation or undue exercise of authority. It may include threats of physical harm, criminal prosecution, or public exposure.</a:t>
            </a:r>
            <a:endParaRPr i="1"/>
          </a:p>
          <a:p>
            <a:pPr indent="-298450" lvl="0" marL="457200" rtl="0" algn="l">
              <a:spcBef>
                <a:spcPts val="0"/>
              </a:spcBef>
              <a:spcAft>
                <a:spcPts val="0"/>
              </a:spcAft>
              <a:buSzPts val="1100"/>
              <a:buAutoNum type="arabicPeriod"/>
            </a:pPr>
            <a:r>
              <a:rPr b="1" lang="en"/>
              <a:t>Tech Support</a:t>
            </a:r>
            <a:r>
              <a:rPr lang="en"/>
              <a:t> — </a:t>
            </a:r>
            <a:r>
              <a:rPr i="1" lang="en"/>
              <a:t> Subject posing as technical or customer support/service.</a:t>
            </a:r>
            <a:endParaRPr i="1"/>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bcc76023a5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bcc76023a5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don’t know if I fully endorse this, but maybe it’s something worth thinking about.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bcc76023a5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bcc76023a5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Deceptive practice that induces investors to make purchases based on false information. These scams usually offer the victims large returns with minimal risk. (Retirement, 401K, Ponzi, Pyramid, etc.).</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a:t>
            </a:r>
            <a:r>
              <a:rPr i="1" lang="en">
                <a:solidFill>
                  <a:schemeClr val="dk1"/>
                </a:solidFill>
              </a:rPr>
              <a:t>BEC is a scam targeting businesses or individuals working with suppliers and/or businesses regularly performing wire transfer payments. These sophisticated scams are carried out by fraudsters by compromising email accounts and other forms of communication such as phone numbers and virtual meeting applications, through social engineering or computer intrusion techniques to conduct unauthorized transfer of funds.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Subject posing as technical or customer support/service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bcc76023a5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bcc76023a5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Hacked grandma on Facebook “I got rich by investing everything in this one definitely very real cryptocoin”</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“Hey it’s the CEO of your company, wire me $1m right now it’s urgent” or “Hi it’s your professor”</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bcc76023a5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bcc76023a5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Deceptive practice that induces investors to make purchases based on false information. These scams usually offer the victims large returns with minimal risk. (Retirement, 401K, Ponzi, Pyramid, etc.).</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a:t>
            </a:r>
            <a:r>
              <a:rPr i="1" lang="en">
                <a:solidFill>
                  <a:schemeClr val="dk1"/>
                </a:solidFill>
              </a:rPr>
              <a:t>BEC is a scam targeting businesses or individuals working with suppliers and/or businesses regularly performing wire transfer payments. These sophisticated scams are carried out by fraudsters by compromising email accounts and other forms of communication such as phone numbers and virtual meeting applications, through social engineering or computer intrusion techniques to conduct unauthorized transfer of funds.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Subject posing as technical or customer support/service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bcc76023a5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bcc76023a5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Deceptive practice that induces investors to make purchases based on false information. These scams usually offer the victims large returns with minimal risk. (Retirement, 401K, Ponzi, Pyramid, etc.).</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a:t>
            </a:r>
            <a:r>
              <a:rPr i="1" lang="en">
                <a:solidFill>
                  <a:schemeClr val="dk1"/>
                </a:solidFill>
              </a:rPr>
              <a:t>BEC is a scam targeting businesses or individuals working with suppliers and/or businesses regularly performing wire transfer payments. These sophisticated scams are carried out by fraudsters by compromising email accounts and other forms of communication such as phone numbers and virtual meeting applications, through social engineering or computer intrusion techniques to conduct unauthorized transfer of funds.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Subject posing as technical or customer support/service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bcc76023a5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bcc76023a5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Deceptive practice that induces investors to make purchases based on false information. These scams usually offer the victims large returns with minimal risk. (Retirement, 401K, Ponzi, Pyramid, etc.).</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a:t>
            </a:r>
            <a:r>
              <a:rPr i="1" lang="en">
                <a:solidFill>
                  <a:schemeClr val="dk1"/>
                </a:solidFill>
              </a:rPr>
              <a:t>BEC is a scam targeting businesses or individuals working with suppliers and/or businesses regularly performing wire transfer payments. These sophisticated scams are carried out by fraudsters by compromising email accounts and other forms of communication such as phone numbers and virtual meeting applications, through social engineering or computer intrusion techniques to conduct unauthorized transfer of funds.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Subject posing as technical or customer support/service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bcc76023a5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2bcc76023a5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chemeClr val="dk1"/>
                </a:solidFill>
              </a:rPr>
              <a:t>Investment</a:t>
            </a:r>
            <a:r>
              <a:rPr lang="en">
                <a:solidFill>
                  <a:schemeClr val="dk1"/>
                </a:solidFill>
              </a:rPr>
              <a:t>—</a:t>
            </a:r>
            <a:r>
              <a:rPr i="1" lang="en">
                <a:solidFill>
                  <a:schemeClr val="dk1"/>
                </a:solidFill>
              </a:rPr>
              <a:t>Deceptive practice that induces investors to make purchases based on false information. These scams usually offer the victims large returns with minimal risk. (Retirement, 401K, Ponzi, Pyramid, etc.).</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BEC</a:t>
            </a:r>
            <a:r>
              <a:rPr lang="en">
                <a:solidFill>
                  <a:schemeClr val="dk1"/>
                </a:solidFill>
              </a:rPr>
              <a:t> (Business Email Compromise, not Bacon Egg and Cheese) — </a:t>
            </a:r>
            <a:r>
              <a:rPr i="1" lang="en">
                <a:solidFill>
                  <a:schemeClr val="dk1"/>
                </a:solidFill>
              </a:rPr>
              <a:t>BEC is a scam targeting businesses or individuals working with suppliers and/or businesses regularly performing wire transfer payments. These sophisticated scams are carried out by fraudsters by compromising email accounts and other forms of communication such as phone numbers and virtual meeting applications, through social engineering or computer intrusion techniques to conduct unauthorized transfer of funds. </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Tech Support</a:t>
            </a:r>
            <a:r>
              <a:rPr lang="en">
                <a:solidFill>
                  <a:schemeClr val="dk1"/>
                </a:solidFill>
              </a:rPr>
              <a:t> — </a:t>
            </a:r>
            <a:r>
              <a:rPr i="1" lang="en">
                <a:solidFill>
                  <a:schemeClr val="dk1"/>
                </a:solidFill>
              </a:rPr>
              <a:t>Subject posing as technical or customer support/service</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Personal Data Breach</a:t>
            </a:r>
            <a:r>
              <a:rPr lang="en">
                <a:solidFill>
                  <a:schemeClr val="dk1"/>
                </a:solidFill>
              </a:rPr>
              <a:t> — </a:t>
            </a:r>
            <a:r>
              <a:rPr i="1" lang="en">
                <a:solidFill>
                  <a:schemeClr val="dk1"/>
                </a:solidFill>
              </a:rPr>
              <a:t>A leak/spill of personal data which is released from a secure location to an untrusted environment. Also, a security incident in which an individual’s sensitive, protected, or confidential data is copied, transmitted, viewed, stolen, or used by an unauthorized individual</a:t>
            </a:r>
            <a:endParaRPr i="1">
              <a:solidFill>
                <a:schemeClr val="dk1"/>
              </a:solidFill>
            </a:endParaRPr>
          </a:p>
          <a:p>
            <a:pPr indent="-298450" lvl="0" marL="457200" rtl="0" algn="l">
              <a:spcBef>
                <a:spcPts val="0"/>
              </a:spcBef>
              <a:spcAft>
                <a:spcPts val="0"/>
              </a:spcAft>
              <a:buClr>
                <a:schemeClr val="dk1"/>
              </a:buClr>
              <a:buSzPts val="1100"/>
              <a:buAutoNum type="arabicPeriod"/>
            </a:pPr>
            <a:r>
              <a:rPr b="1" lang="en">
                <a:solidFill>
                  <a:schemeClr val="dk1"/>
                </a:solidFill>
              </a:rPr>
              <a:t>Confidence/Romance</a:t>
            </a:r>
            <a:r>
              <a:rPr lang="en">
                <a:solidFill>
                  <a:schemeClr val="dk1"/>
                </a:solidFill>
              </a:rPr>
              <a:t> — </a:t>
            </a:r>
            <a:r>
              <a:rPr i="1" lang="en">
                <a:solidFill>
                  <a:schemeClr val="dk1"/>
                </a:solidFill>
              </a:rPr>
              <a:t>An individual believes they are in a relationship (family, friendly, or romantic) and are tricked into sending money, personal and financial information, or items of value to the perpetrator or to launder money or items to assist the perpetrator. This includes the Grandparent’s Scheme and any scheme in which the perpetrator preys on the complainant’s “heartstrings.” </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bcc76023a5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2bcc76023a5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the rest.</a:t>
            </a:r>
            <a:br>
              <a:rPr lang="en"/>
            </a:br>
            <a:br>
              <a:rPr lang="en"/>
            </a:br>
            <a:r>
              <a:rPr lang="en"/>
              <a:t>Which of these should be priorities for computer scientists?</a:t>
            </a:r>
            <a:br>
              <a:rPr lang="en"/>
            </a:br>
            <a:br>
              <a:rPr lang="en"/>
            </a:br>
            <a:r>
              <a:rPr lang="en"/>
              <a:t>Most of these — even the ones that don’t seem like security problems — stem from the abuse of the Internet’s lack of strong identification. Can someone tell me the difference between identification and authentication?</a:t>
            </a:r>
            <a:br>
              <a:rPr lang="en"/>
            </a:br>
            <a:br>
              <a:rPr lang="en"/>
            </a:br>
            <a:r>
              <a:rPr lang="en"/>
              <a:t>Why don’t we see works on stopping business email compromise in security conferences? </a:t>
            </a:r>
            <a:br>
              <a:rPr lang="en"/>
            </a:br>
            <a:br>
              <a:rPr lang="en"/>
            </a:br>
            <a:r>
              <a:rPr lang="en"/>
              <a:t>Another question — where is ransomware??? IC3 reported (only) $34m in losses in 2022 from ransomware. What’s going on?</a:t>
            </a:r>
            <a:endParaRPr/>
          </a:p>
          <a:p>
            <a:pPr indent="-298450" lvl="0" marL="457200" rtl="0" algn="l">
              <a:spcBef>
                <a:spcPts val="0"/>
              </a:spcBef>
              <a:spcAft>
                <a:spcPts val="0"/>
              </a:spcAft>
              <a:buSzPts val="1100"/>
              <a:buChar char="-"/>
            </a:pPr>
            <a:r>
              <a:rPr lang="en"/>
              <a:t>Is this due to a lack of reporting?</a:t>
            </a:r>
            <a:endParaRPr/>
          </a:p>
          <a:p>
            <a:pPr indent="-298450" lvl="0" marL="457200" rtl="0" algn="l">
              <a:spcBef>
                <a:spcPts val="0"/>
              </a:spcBef>
              <a:spcAft>
                <a:spcPts val="0"/>
              </a:spcAft>
              <a:buSzPts val="1100"/>
              <a:buChar char="-"/>
            </a:pPr>
            <a:r>
              <a:rPr lang="en"/>
              <a:t>Is it really just that much less of an issue than the others?</a:t>
            </a:r>
            <a:endParaRPr/>
          </a:p>
          <a:p>
            <a:pPr indent="-298450" lvl="0" marL="457200" rtl="0" algn="l">
              <a:spcBef>
                <a:spcPts val="0"/>
              </a:spcBef>
              <a:spcAft>
                <a:spcPts val="0"/>
              </a:spcAft>
              <a:buSzPts val="1100"/>
              <a:buChar char="-"/>
            </a:pPr>
            <a:r>
              <a:rPr lang="en"/>
              <a:t>Odd because it seems to be one of the very top priority topics in the security community.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bcc76023a5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2bcc76023a5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California</a:t>
            </a:r>
            <a:r>
              <a:rPr lang="en"/>
              <a:t>: One complaint for every 900 people</a:t>
            </a:r>
            <a:endParaRPr/>
          </a:p>
          <a:p>
            <a:pPr indent="-298450" lvl="0" marL="457200" rtl="0" algn="l">
              <a:spcBef>
                <a:spcPts val="0"/>
              </a:spcBef>
              <a:spcAft>
                <a:spcPts val="0"/>
              </a:spcAft>
              <a:buSzPts val="1100"/>
              <a:buChar char="●"/>
            </a:pPr>
            <a:r>
              <a:rPr lang="en"/>
              <a:t>Connecticut: One complaint for every 300 people?</a:t>
            </a:r>
            <a:endParaRPr/>
          </a:p>
          <a:p>
            <a:pPr indent="-298450" lvl="1" marL="914400" rtl="0" algn="l">
              <a:spcBef>
                <a:spcPts val="0"/>
              </a:spcBef>
              <a:spcAft>
                <a:spcPts val="0"/>
              </a:spcAft>
              <a:buSzPts val="1100"/>
              <a:buChar char="○"/>
            </a:pPr>
            <a:r>
              <a:rPr lang="en"/>
              <a:t>Is there more crime? Or do they report more?</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bcc76023a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2bcc76023a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bd28d9db7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bd28d9db7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Losses, damages, + other suffering as a consequence of cybercrime. Examples include money withdrawn from victim accounts; time and effort to</a:t>
            </a:r>
            <a:endParaRPr/>
          </a:p>
          <a:p>
            <a:pPr indent="0" lvl="0" marL="0" rtl="0" algn="l">
              <a:spcBef>
                <a:spcPts val="0"/>
              </a:spcBef>
              <a:spcAft>
                <a:spcPts val="0"/>
              </a:spcAft>
              <a:buNone/>
            </a:pPr>
            <a:r>
              <a:rPr lang="en"/>
              <a:t>reset account credentials after compromise (for both banks and consumers); and lost attention</a:t>
            </a:r>
            <a:endParaRPr/>
          </a:p>
          <a:p>
            <a:pPr indent="0" lvl="0" marL="0" rtl="0" algn="l">
              <a:spcBef>
                <a:spcPts val="0"/>
              </a:spcBef>
              <a:spcAft>
                <a:spcPts val="0"/>
              </a:spcAft>
              <a:buNone/>
            </a:pPr>
            <a:r>
              <a:rPr lang="en"/>
              <a:t>and bandwidth caused by spam messages.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cc76023a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bcc76023a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2bd28d9db7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2bd28d9db7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Indirect loss is the value of the losses and opportunity costs imposed on society by the fact that a certain type of cybercrime is carried out. Indirect costs generally cannot be attributed to individual perpetrators or victims. Examples include loss of trust in online banking, leading to reduced revenues from transaction fees and higher costs for maintaining branch staff; sales foregone by online retailers when their fraud engines cause them to decline shopping baskets; reduced uptake by citizens of electronic services whether from companies or governments; cancelled operations due to online medical services being unavailable; and efforts to clean up machines infected with botnet malware.</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bd28d9db7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bd28d9db7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Defence costs measure prevention efforts. They include security products such as spam filters and antivirus; security services provided to individuals, such as awareness raising; security services provided to industry, such as website ‘take-down’ services; fraud detection and recovery efforts; law enforcement; and opportunity costs such as the inconvenience of missing messages falsely classified as spam.</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2bd28d9db7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2bd28d9db7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their model, the total social cost of cybercrime is the sum of direct losses, indirect losses, and defence costs.</a:t>
            </a:r>
            <a:br>
              <a:rPr lang="en"/>
            </a:br>
            <a:br>
              <a:rPr lang="en"/>
            </a:br>
            <a:r>
              <a:rPr lang="en"/>
              <a:t>The bulk of the paper is estimating these costs for various types of cybercrime, which they do by referencing and synthesizing prior reports and studies from government and industry.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don’t have time to walk through each of them so I’ll skip to the results. </a:t>
            </a:r>
            <a:endParaRPr/>
          </a:p>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bd28d9db7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bd28d9db7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stands out?</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bd28d9db7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bd28d9db7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underlined crime types are the ones that are estimated to have costs in the billions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missing? Keep in mind this was 2017</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bd28d9db7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2bd28d9db7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$2017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bd28d9db7d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bd28d9db7d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underlined crime types are the ones that are estimated to have costs in the billions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missing? Keep in mind this was 2017</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bd28d9db7d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2bd28d9db7d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underlined crime types are the ones that are estimated to have costs in the billions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missing? Keep in mind this was 2017</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bd28d9db7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2bd28d9db7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underlined crime types are the ones that are estimated to have costs in the billions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missing? Keep in mind this was 2017</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bd28d9db7d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2bd28d9db7d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underlined crime types are the ones that are estimated to have costs in the billions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missing? Keep in mind this was 2017</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bcc76023a5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bcc76023a5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 </a:t>
            </a:r>
            <a:r>
              <a:rPr i="1" lang="en"/>
              <a:t>really </a:t>
            </a:r>
            <a:r>
              <a:rPr lang="en"/>
              <a:t>don’t think you’re going to get much if I just say numbers at you.</a:t>
            </a:r>
            <a:endParaRPr/>
          </a:p>
          <a:p>
            <a:pPr indent="-298450" lvl="0" marL="457200" rtl="0" algn="l">
              <a:spcBef>
                <a:spcPts val="0"/>
              </a:spcBef>
              <a:spcAft>
                <a:spcPts val="0"/>
              </a:spcAft>
              <a:buSzPts val="1100"/>
              <a:buChar char="●"/>
            </a:pPr>
            <a:r>
              <a:rPr lang="en"/>
              <a:t>For this to be interesting, I want you to have to face your intuitions first,</a:t>
            </a:r>
            <a:endParaRPr/>
          </a:p>
          <a:p>
            <a:pPr indent="-298450" lvl="1" marL="914400" rtl="0" algn="l">
              <a:spcBef>
                <a:spcPts val="0"/>
              </a:spcBef>
              <a:spcAft>
                <a:spcPts val="0"/>
              </a:spcAft>
              <a:buSzPts val="1100"/>
              <a:buChar char="○"/>
            </a:pPr>
            <a:r>
              <a:rPr lang="en"/>
              <a:t>I want to force you to think about what you believe</a:t>
            </a:r>
            <a:endParaRPr/>
          </a:p>
          <a:p>
            <a:pPr indent="-298450" lvl="0" marL="457200" rtl="0" algn="l">
              <a:spcBef>
                <a:spcPts val="0"/>
              </a:spcBef>
              <a:spcAft>
                <a:spcPts val="0"/>
              </a:spcAft>
              <a:buSzPts val="1100"/>
              <a:buChar char="●"/>
            </a:pPr>
            <a:r>
              <a:rPr lang="en"/>
              <a:t> so that when I </a:t>
            </a:r>
            <a:r>
              <a:rPr i="1" lang="en"/>
              <a:t>do</a:t>
            </a:r>
            <a:r>
              <a:rPr lang="en"/>
              <a:t> tell you the numbers, you can </a:t>
            </a:r>
            <a:endParaRPr/>
          </a:p>
          <a:p>
            <a:pPr indent="-298450" lvl="0" marL="457200" rtl="0" algn="l">
              <a:spcBef>
                <a:spcPts val="0"/>
              </a:spcBef>
              <a:spcAft>
                <a:spcPts val="0"/>
              </a:spcAft>
              <a:buSzPts val="1100"/>
              <a:buChar char="●"/>
            </a:pPr>
            <a:r>
              <a:rPr lang="en"/>
              <a:t>Then update your world models</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2bd28d9db7d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2bd28d9db7d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costs of data breaches are often come in the form of card or bank fraud, so maybe we can connect these two. Seems plausible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bd28d9db7d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bd28d9db7d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costs of data breaches are often come in the form of card or bank fraud, so maybe we can connect these two. Seems plausible</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2bcc76023a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2bcc76023a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bcc76023a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bcc76023a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bcc76023a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bcc76023a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bcc76023a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bcc76023a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1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1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1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1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1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1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1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14.png"/><Relationship Id="rId4" Type="http://schemas.openxmlformats.org/officeDocument/2006/relationships/image" Target="../media/image1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14.png"/><Relationship Id="rId4" Type="http://schemas.openxmlformats.org/officeDocument/2006/relationships/image" Target="../media/image16.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14.png"/><Relationship Id="rId4" Type="http://schemas.openxmlformats.org/officeDocument/2006/relationships/image" Target="../media/image1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 Id="rId3" Type="http://schemas.openxmlformats.org/officeDocument/2006/relationships/image" Target="../media/image14.png"/><Relationship Id="rId4" Type="http://schemas.openxmlformats.org/officeDocument/2006/relationships/image" Target="../media/image1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 Id="rId3" Type="http://schemas.openxmlformats.org/officeDocument/2006/relationships/image" Target="../media/image14.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 Id="rId3" Type="http://schemas.openxmlformats.org/officeDocument/2006/relationships/image" Target="../media/image14.png"/><Relationship Id="rId4" Type="http://schemas.openxmlformats.org/officeDocument/2006/relationships/image" Target="../media/image1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 Id="rId3" Type="http://schemas.openxmlformats.org/officeDocument/2006/relationships/image" Target="../media/image14.png"/><Relationship Id="rId4" Type="http://schemas.openxmlformats.org/officeDocument/2006/relationships/image" Target="../media/image1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body"/>
          </p:nvPr>
        </p:nvSpPr>
        <p:spPr>
          <a:xfrm>
            <a:off x="331675" y="4169950"/>
            <a:ext cx="3688800" cy="8721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1200"/>
              </a:spcAft>
              <a:buNone/>
            </a:pPr>
            <a:r>
              <a:t/>
            </a:r>
            <a:endParaRPr sz="1800"/>
          </a:p>
        </p:txBody>
      </p:sp>
      <p:pic>
        <p:nvPicPr>
          <p:cNvPr id="55" name="Google Shape;55;p13"/>
          <p:cNvPicPr preferRelativeResize="0"/>
          <p:nvPr/>
        </p:nvPicPr>
        <p:blipFill>
          <a:blip r:embed="rId3">
            <a:alphaModFix/>
          </a:blip>
          <a:stretch>
            <a:fillRect/>
          </a:stretch>
        </p:blipFill>
        <p:spPr>
          <a:xfrm>
            <a:off x="4000500" y="0"/>
            <a:ext cx="5143501" cy="5143501"/>
          </a:xfrm>
          <a:prstGeom prst="rect">
            <a:avLst/>
          </a:prstGeom>
          <a:noFill/>
          <a:ln>
            <a:noFill/>
          </a:ln>
        </p:spPr>
      </p:pic>
      <p:pic>
        <p:nvPicPr>
          <p:cNvPr id="56" name="Google Shape;56;p13"/>
          <p:cNvPicPr preferRelativeResize="0"/>
          <p:nvPr/>
        </p:nvPicPr>
        <p:blipFill>
          <a:blip r:embed="rId4">
            <a:alphaModFix/>
          </a:blip>
          <a:stretch>
            <a:fillRect/>
          </a:stretch>
        </p:blipFill>
        <p:spPr>
          <a:xfrm>
            <a:off x="331675" y="1757025"/>
            <a:ext cx="3337175" cy="920100"/>
          </a:xfrm>
          <a:prstGeom prst="rect">
            <a:avLst/>
          </a:prstGeom>
          <a:noFill/>
          <a:ln>
            <a:noFill/>
          </a:ln>
        </p:spPr>
      </p:pic>
      <p:sp>
        <p:nvSpPr>
          <p:cNvPr id="57" name="Google Shape;57;p13"/>
          <p:cNvSpPr txBox="1"/>
          <p:nvPr>
            <p:ph type="title"/>
          </p:nvPr>
        </p:nvSpPr>
        <p:spPr>
          <a:xfrm>
            <a:off x="388623" y="1277448"/>
            <a:ext cx="378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700">
                <a:latin typeface="Montserrat"/>
                <a:ea typeface="Montserrat"/>
                <a:cs typeface="Montserrat"/>
                <a:sym typeface="Montserrat"/>
              </a:rPr>
              <a:t>The Economics of</a:t>
            </a:r>
            <a:endParaRPr b="1" sz="27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a:t>
            </a:r>
            <a:r>
              <a:rPr lang="en"/>
              <a:t>Which group is more likely to be hit with ransomware?</a:t>
            </a:r>
            <a:endParaRPr/>
          </a:p>
        </p:txBody>
      </p:sp>
      <p:pic>
        <p:nvPicPr>
          <p:cNvPr id="126" name="Google Shape;126;p22"/>
          <p:cNvPicPr preferRelativeResize="0"/>
          <p:nvPr/>
        </p:nvPicPr>
        <p:blipFill>
          <a:blip r:embed="rId3">
            <a:alphaModFix/>
          </a:blip>
          <a:stretch>
            <a:fillRect/>
          </a:stretch>
        </p:blipFill>
        <p:spPr>
          <a:xfrm>
            <a:off x="3461300" y="1215650"/>
            <a:ext cx="3959884" cy="3704248"/>
          </a:xfrm>
          <a:prstGeom prst="rect">
            <a:avLst/>
          </a:prstGeom>
          <a:noFill/>
          <a:ln>
            <a:noFill/>
          </a:ln>
          <a:effectLst>
            <a:outerShdw blurRad="57150" rotWithShape="0" algn="bl" dir="5400000" dist="19050">
              <a:srgbClr val="000000">
                <a:alpha val="50000"/>
              </a:srgbClr>
            </a:outerShdw>
          </a:effectLst>
        </p:spPr>
      </p:pic>
      <p:sp>
        <p:nvSpPr>
          <p:cNvPr id="127" name="Google Shape;12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Small organizations</a:t>
            </a:r>
            <a:endParaRPr/>
          </a:p>
          <a:p>
            <a:pPr indent="-342900" lvl="0" marL="457200" rtl="0" algn="l">
              <a:spcBef>
                <a:spcPts val="0"/>
              </a:spcBef>
              <a:spcAft>
                <a:spcPts val="0"/>
              </a:spcAft>
              <a:buSzPts val="1800"/>
              <a:buAutoNum type="alphaUcPeriod"/>
            </a:pPr>
            <a:r>
              <a:rPr lang="en"/>
              <a:t>Large organizations</a:t>
            </a:r>
            <a:endParaRPr/>
          </a:p>
          <a:p>
            <a:pPr indent="-342900" lvl="0" marL="457200" rtl="0" algn="l">
              <a:spcBef>
                <a:spcPts val="0"/>
              </a:spcBef>
              <a:spcAft>
                <a:spcPts val="0"/>
              </a:spcAft>
              <a:buSzPts val="1800"/>
              <a:buAutoNum type="alphaUcPeriod"/>
            </a:pPr>
            <a:r>
              <a:rPr lang="en"/>
              <a:t>No difference</a:t>
            </a:r>
            <a:endParaRPr/>
          </a:p>
        </p:txBody>
      </p:sp>
      <p:sp>
        <p:nvSpPr>
          <p:cNvPr id="128" name="Google Shape;128;p22"/>
          <p:cNvSpPr/>
          <p:nvPr/>
        </p:nvSpPr>
        <p:spPr>
          <a:xfrm>
            <a:off x="352375" y="1550425"/>
            <a:ext cx="26517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29" name="Google Shape;129;p22"/>
          <p:cNvCxnSpPr/>
          <p:nvPr/>
        </p:nvCxnSpPr>
        <p:spPr>
          <a:xfrm flipH="1" rot="10800000">
            <a:off x="3761550" y="2933575"/>
            <a:ext cx="3506100" cy="11451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a:t>
            </a:r>
            <a:r>
              <a:rPr lang="en"/>
              <a:t>What percentage of ransomware attacks list “exploited vulnerability” as the root cause?</a:t>
            </a:r>
            <a:endParaRPr/>
          </a:p>
        </p:txBody>
      </p:sp>
      <p:sp>
        <p:nvSpPr>
          <p:cNvPr id="135" name="Google Shape;135;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a:t>
            </a:r>
            <a:r>
              <a:rPr lang="en"/>
              <a:t>What percentage of ransomware attacks list “exploited vulnerability” as the root cause?</a:t>
            </a:r>
            <a:endParaRPr/>
          </a:p>
        </p:txBody>
      </p:sp>
      <p:sp>
        <p:nvSpPr>
          <p:cNvPr id="141" name="Google Shape;14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pic>
        <p:nvPicPr>
          <p:cNvPr id="142" name="Google Shape;142;p24"/>
          <p:cNvPicPr preferRelativeResize="0"/>
          <p:nvPr/>
        </p:nvPicPr>
        <p:blipFill>
          <a:blip r:embed="rId3">
            <a:alphaModFix/>
          </a:blip>
          <a:stretch>
            <a:fillRect/>
          </a:stretch>
        </p:blipFill>
        <p:spPr>
          <a:xfrm>
            <a:off x="3037950" y="1620900"/>
            <a:ext cx="5217400" cy="3179049"/>
          </a:xfrm>
          <a:prstGeom prst="rect">
            <a:avLst/>
          </a:prstGeom>
          <a:noFill/>
          <a:ln>
            <a:noFill/>
          </a:ln>
          <a:effectLst>
            <a:outerShdw blurRad="57150" rotWithShape="0" algn="bl" dir="5400000" dist="19050">
              <a:srgbClr val="000000">
                <a:alpha val="50000"/>
              </a:srgbClr>
            </a:outerShdw>
          </a:effectLst>
        </p:spPr>
      </p:pic>
      <p:cxnSp>
        <p:nvCxnSpPr>
          <p:cNvPr id="143" name="Google Shape;143;p24"/>
          <p:cNvCxnSpPr/>
          <p:nvPr/>
        </p:nvCxnSpPr>
        <p:spPr>
          <a:xfrm flipH="1">
            <a:off x="2880750" y="2083275"/>
            <a:ext cx="783900" cy="167400"/>
          </a:xfrm>
          <a:prstGeom prst="straightConnector1">
            <a:avLst/>
          </a:prstGeom>
          <a:noFill/>
          <a:ln cap="flat" cmpd="sng" w="38100">
            <a:solidFill>
              <a:srgbClr val="FF0000"/>
            </a:solidFill>
            <a:prstDash val="solid"/>
            <a:round/>
            <a:headEnd len="med" w="med" type="stealth"/>
            <a:tailEnd len="med" w="med" type="none"/>
          </a:ln>
        </p:spPr>
      </p:cxnSp>
      <p:sp>
        <p:nvSpPr>
          <p:cNvPr id="144" name="Google Shape;144;p24"/>
          <p:cNvSpPr/>
          <p:nvPr/>
        </p:nvSpPr>
        <p:spPr>
          <a:xfrm>
            <a:off x="311700" y="181562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percentage of ransomware attacks list “exploited vulnerability” as the root cause?</a:t>
            </a:r>
            <a:endParaRPr/>
          </a:p>
        </p:txBody>
      </p:sp>
      <p:sp>
        <p:nvSpPr>
          <p:cNvPr id="150" name="Google Shape;150;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pic>
        <p:nvPicPr>
          <p:cNvPr id="151" name="Google Shape;151;p25"/>
          <p:cNvPicPr preferRelativeResize="0"/>
          <p:nvPr/>
        </p:nvPicPr>
        <p:blipFill>
          <a:blip r:embed="rId3">
            <a:alphaModFix/>
          </a:blip>
          <a:stretch>
            <a:fillRect/>
          </a:stretch>
        </p:blipFill>
        <p:spPr>
          <a:xfrm>
            <a:off x="3037950" y="1620900"/>
            <a:ext cx="5217400" cy="3179049"/>
          </a:xfrm>
          <a:prstGeom prst="rect">
            <a:avLst/>
          </a:prstGeom>
          <a:noFill/>
          <a:ln>
            <a:noFill/>
          </a:ln>
          <a:effectLst>
            <a:outerShdw blurRad="57150" rotWithShape="0" algn="bl" dir="5400000" dist="19050">
              <a:srgbClr val="000000">
                <a:alpha val="50000"/>
              </a:srgbClr>
            </a:outerShdw>
          </a:effectLst>
        </p:spPr>
      </p:pic>
      <p:sp>
        <p:nvSpPr>
          <p:cNvPr id="152" name="Google Shape;152;p25"/>
          <p:cNvSpPr txBox="1"/>
          <p:nvPr/>
        </p:nvSpPr>
        <p:spPr>
          <a:xfrm>
            <a:off x="176175" y="3417975"/>
            <a:ext cx="2625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B45F06"/>
                </a:solidFill>
              </a:rPr>
              <a:t>40% due to technological flaws</a:t>
            </a:r>
            <a:endParaRPr b="1" sz="1800">
              <a:solidFill>
                <a:srgbClr val="B45F06"/>
              </a:solidFill>
            </a:endParaRPr>
          </a:p>
        </p:txBody>
      </p:sp>
      <p:sp>
        <p:nvSpPr>
          <p:cNvPr id="153" name="Google Shape;153;p25"/>
          <p:cNvSpPr/>
          <p:nvPr/>
        </p:nvSpPr>
        <p:spPr>
          <a:xfrm>
            <a:off x="3146925" y="1692225"/>
            <a:ext cx="1601400" cy="1264200"/>
          </a:xfrm>
          <a:prstGeom prst="roundRect">
            <a:avLst>
              <a:gd fmla="val 0" name="adj"/>
            </a:avLst>
          </a:prstGeom>
          <a:no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B45F06"/>
              </a:solidFill>
            </a:endParaRPr>
          </a:p>
        </p:txBody>
      </p:sp>
      <p:sp>
        <p:nvSpPr>
          <p:cNvPr id="154" name="Google Shape;154;p25"/>
          <p:cNvSpPr/>
          <p:nvPr/>
        </p:nvSpPr>
        <p:spPr>
          <a:xfrm>
            <a:off x="4867400" y="3090275"/>
            <a:ext cx="1558500" cy="1264200"/>
          </a:xfrm>
          <a:prstGeom prst="roundRect">
            <a:avLst>
              <a:gd fmla="val 0" name="adj"/>
            </a:avLst>
          </a:prstGeom>
          <a:no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 name="Google Shape;155;p25"/>
          <p:cNvSpPr/>
          <p:nvPr/>
        </p:nvSpPr>
        <p:spPr>
          <a:xfrm>
            <a:off x="311700" y="181562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percentage of ransomware attacks list “exploited vulnerability” as the root cause?</a:t>
            </a:r>
            <a:endParaRPr/>
          </a:p>
        </p:txBody>
      </p:sp>
      <p:sp>
        <p:nvSpPr>
          <p:cNvPr id="161" name="Google Shape;161;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pic>
        <p:nvPicPr>
          <p:cNvPr id="162" name="Google Shape;162;p26"/>
          <p:cNvPicPr preferRelativeResize="0"/>
          <p:nvPr/>
        </p:nvPicPr>
        <p:blipFill>
          <a:blip r:embed="rId3">
            <a:alphaModFix/>
          </a:blip>
          <a:stretch>
            <a:fillRect/>
          </a:stretch>
        </p:blipFill>
        <p:spPr>
          <a:xfrm>
            <a:off x="3037950" y="1620900"/>
            <a:ext cx="5217400" cy="3179049"/>
          </a:xfrm>
          <a:prstGeom prst="rect">
            <a:avLst/>
          </a:prstGeom>
          <a:noFill/>
          <a:ln>
            <a:noFill/>
          </a:ln>
          <a:effectLst>
            <a:outerShdw blurRad="57150" rotWithShape="0" algn="bl" dir="5400000" dist="19050">
              <a:srgbClr val="000000">
                <a:alpha val="50000"/>
              </a:srgbClr>
            </a:outerShdw>
          </a:effectLst>
        </p:spPr>
      </p:pic>
      <p:sp>
        <p:nvSpPr>
          <p:cNvPr id="163" name="Google Shape;163;p26"/>
          <p:cNvSpPr txBox="1"/>
          <p:nvPr/>
        </p:nvSpPr>
        <p:spPr>
          <a:xfrm>
            <a:off x="176175" y="3417975"/>
            <a:ext cx="2625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B45F06"/>
                </a:solidFill>
              </a:rPr>
              <a:t>40% due to technological flaws</a:t>
            </a:r>
            <a:endParaRPr b="1" sz="1800">
              <a:solidFill>
                <a:srgbClr val="B45F06"/>
              </a:solidFill>
            </a:endParaRPr>
          </a:p>
        </p:txBody>
      </p:sp>
      <p:sp>
        <p:nvSpPr>
          <p:cNvPr id="164" name="Google Shape;164;p26"/>
          <p:cNvSpPr txBox="1"/>
          <p:nvPr/>
        </p:nvSpPr>
        <p:spPr>
          <a:xfrm>
            <a:off x="412950" y="4363200"/>
            <a:ext cx="2625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FF"/>
                </a:solidFill>
              </a:rPr>
              <a:t>60% due to social engineering!</a:t>
            </a:r>
            <a:endParaRPr b="1" sz="1800">
              <a:solidFill>
                <a:srgbClr val="FF00FF"/>
              </a:solidFill>
            </a:endParaRPr>
          </a:p>
        </p:txBody>
      </p:sp>
      <p:sp>
        <p:nvSpPr>
          <p:cNvPr id="165" name="Google Shape;165;p26"/>
          <p:cNvSpPr/>
          <p:nvPr/>
        </p:nvSpPr>
        <p:spPr>
          <a:xfrm>
            <a:off x="3129300" y="3099075"/>
            <a:ext cx="1601400" cy="1264200"/>
          </a:xfrm>
          <a:prstGeom prst="roundRect">
            <a:avLst>
              <a:gd fmla="val 0" name="adj"/>
            </a:avLst>
          </a:prstGeom>
          <a:noFill/>
          <a:ln cap="flat" cmpd="sng" w="3810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6" name="Google Shape;166;p26"/>
          <p:cNvSpPr/>
          <p:nvPr/>
        </p:nvSpPr>
        <p:spPr>
          <a:xfrm>
            <a:off x="4845950" y="1692225"/>
            <a:ext cx="1558500" cy="1264200"/>
          </a:xfrm>
          <a:prstGeom prst="roundRect">
            <a:avLst>
              <a:gd fmla="val 0" name="adj"/>
            </a:avLst>
          </a:prstGeom>
          <a:noFill/>
          <a:ln cap="flat" cmpd="sng" w="3810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 name="Google Shape;167;p26"/>
          <p:cNvSpPr/>
          <p:nvPr/>
        </p:nvSpPr>
        <p:spPr>
          <a:xfrm>
            <a:off x="6539950" y="1692225"/>
            <a:ext cx="1558500" cy="1264200"/>
          </a:xfrm>
          <a:prstGeom prst="roundRect">
            <a:avLst>
              <a:gd fmla="val 0" name="adj"/>
            </a:avLst>
          </a:prstGeom>
          <a:noFill/>
          <a:ln cap="flat" cmpd="sng" w="3810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26"/>
          <p:cNvSpPr/>
          <p:nvPr/>
        </p:nvSpPr>
        <p:spPr>
          <a:xfrm>
            <a:off x="6539950" y="3099075"/>
            <a:ext cx="1558500" cy="1264200"/>
          </a:xfrm>
          <a:prstGeom prst="roundRect">
            <a:avLst>
              <a:gd fmla="val 0" name="adj"/>
            </a:avLst>
          </a:prstGeom>
          <a:noFill/>
          <a:ln cap="flat" cmpd="sng" w="3810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9" name="Google Shape;169;p26"/>
          <p:cNvSpPr/>
          <p:nvPr/>
        </p:nvSpPr>
        <p:spPr>
          <a:xfrm>
            <a:off x="311700" y="181562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4) </a:t>
            </a:r>
            <a:r>
              <a:rPr lang="en" sz="2420"/>
              <a:t>What percentage of ransomware attacks are successful?</a:t>
            </a:r>
            <a:endParaRPr sz="2420"/>
          </a:p>
        </p:txBody>
      </p:sp>
      <p:sp>
        <p:nvSpPr>
          <p:cNvPr id="175" name="Google Shape;175;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“Successful” = data is encrypted</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4) What percentage of ransomware attacks are </a:t>
            </a:r>
            <a:r>
              <a:rPr lang="en" sz="2420"/>
              <a:t>successful?</a:t>
            </a:r>
            <a:endParaRPr sz="2420"/>
          </a:p>
        </p:txBody>
      </p:sp>
      <p:sp>
        <p:nvSpPr>
          <p:cNvPr id="181" name="Google Shape;18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“Successful” = data is encrypted</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pic>
        <p:nvPicPr>
          <p:cNvPr id="182" name="Google Shape;182;p28"/>
          <p:cNvPicPr preferRelativeResize="0"/>
          <p:nvPr/>
        </p:nvPicPr>
        <p:blipFill>
          <a:blip r:embed="rId3">
            <a:alphaModFix/>
          </a:blip>
          <a:stretch>
            <a:fillRect/>
          </a:stretch>
        </p:blipFill>
        <p:spPr>
          <a:xfrm>
            <a:off x="4101850" y="1219400"/>
            <a:ext cx="4029075" cy="3765550"/>
          </a:xfrm>
          <a:prstGeom prst="rect">
            <a:avLst/>
          </a:prstGeom>
          <a:noFill/>
          <a:ln>
            <a:noFill/>
          </a:ln>
          <a:effectLst>
            <a:outerShdw blurRad="57150" rotWithShape="0" algn="bl" dir="5400000" dist="19050">
              <a:srgbClr val="000000">
                <a:alpha val="50000"/>
              </a:srgbClr>
            </a:outerShdw>
          </a:effectLst>
        </p:spPr>
      </p:pic>
      <p:sp>
        <p:nvSpPr>
          <p:cNvPr id="183" name="Google Shape;183;p28"/>
          <p:cNvSpPr/>
          <p:nvPr/>
        </p:nvSpPr>
        <p:spPr>
          <a:xfrm>
            <a:off x="311700" y="2624600"/>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84" name="Google Shape;184;p28"/>
          <p:cNvCxnSpPr/>
          <p:nvPr/>
        </p:nvCxnSpPr>
        <p:spPr>
          <a:xfrm>
            <a:off x="8086800" y="1841150"/>
            <a:ext cx="599100" cy="0"/>
          </a:xfrm>
          <a:prstGeom prst="straightConnector1">
            <a:avLst/>
          </a:prstGeom>
          <a:noFill/>
          <a:ln cap="flat" cmpd="sng" w="38100">
            <a:solidFill>
              <a:srgbClr val="FF0000"/>
            </a:solidFill>
            <a:prstDash val="solid"/>
            <a:round/>
            <a:headEnd len="med" w="med" type="stealth"/>
            <a:tailEnd len="med" w="med" type="none"/>
          </a:ln>
        </p:spPr>
      </p:cxnSp>
      <p:cxnSp>
        <p:nvCxnSpPr>
          <p:cNvPr id="185" name="Google Shape;185;p28"/>
          <p:cNvCxnSpPr/>
          <p:nvPr/>
        </p:nvCxnSpPr>
        <p:spPr>
          <a:xfrm flipH="1" rot="10800000">
            <a:off x="4263600" y="4915500"/>
            <a:ext cx="1418400" cy="270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5) What percentage of victimized organizations paid ransom?</a:t>
            </a:r>
            <a:endParaRPr sz="2420"/>
          </a:p>
        </p:txBody>
      </p:sp>
      <p:sp>
        <p:nvSpPr>
          <p:cNvPr id="191" name="Google Shape;19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“Victimized” = had data encrypted</a:t>
            </a:r>
            <a:br>
              <a:rPr lang="en"/>
            </a:br>
            <a:r>
              <a:rPr lang="en"/>
              <a:t>(97% of orgs recovered data) </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5) </a:t>
            </a:r>
            <a:r>
              <a:rPr lang="en" sz="2420"/>
              <a:t>What percentage of victimized organizations paid ransom?</a:t>
            </a:r>
            <a:endParaRPr sz="2420"/>
          </a:p>
        </p:txBody>
      </p:sp>
      <p:sp>
        <p:nvSpPr>
          <p:cNvPr id="197" name="Google Shape;19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t>
            </a:r>
            <a:r>
              <a:rPr lang="en"/>
              <a:t>Victimized” = had data encrypted</a:t>
            </a:r>
            <a:br>
              <a:rPr lang="en"/>
            </a:br>
            <a:r>
              <a:rPr lang="en"/>
              <a:t>(97% of orgs recovered data) </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a:p>
            <a:pPr indent="0" lvl="0" marL="0" rtl="0" algn="l">
              <a:spcBef>
                <a:spcPts val="1200"/>
              </a:spcBef>
              <a:spcAft>
                <a:spcPts val="1200"/>
              </a:spcAft>
              <a:buNone/>
            </a:pPr>
            <a:r>
              <a:t/>
            </a:r>
            <a:endParaRPr/>
          </a:p>
        </p:txBody>
      </p:sp>
      <p:pic>
        <p:nvPicPr>
          <p:cNvPr id="198" name="Google Shape;198;p30"/>
          <p:cNvPicPr preferRelativeResize="0"/>
          <p:nvPr/>
        </p:nvPicPr>
        <p:blipFill>
          <a:blip r:embed="rId3">
            <a:alphaModFix/>
          </a:blip>
          <a:stretch>
            <a:fillRect/>
          </a:stretch>
        </p:blipFill>
        <p:spPr>
          <a:xfrm>
            <a:off x="4242000" y="1808350"/>
            <a:ext cx="4220950" cy="2860700"/>
          </a:xfrm>
          <a:prstGeom prst="rect">
            <a:avLst/>
          </a:prstGeom>
          <a:noFill/>
          <a:ln>
            <a:noFill/>
          </a:ln>
          <a:effectLst>
            <a:outerShdw blurRad="57150" rotWithShape="0" algn="bl" dir="5400000" dist="19050">
              <a:srgbClr val="000000">
                <a:alpha val="50000"/>
              </a:srgbClr>
            </a:outerShdw>
          </a:effectLst>
        </p:spPr>
      </p:pic>
      <p:cxnSp>
        <p:nvCxnSpPr>
          <p:cNvPr id="199" name="Google Shape;199;p30"/>
          <p:cNvCxnSpPr/>
          <p:nvPr/>
        </p:nvCxnSpPr>
        <p:spPr>
          <a:xfrm>
            <a:off x="8239069" y="2650887"/>
            <a:ext cx="631800" cy="9600"/>
          </a:xfrm>
          <a:prstGeom prst="straightConnector1">
            <a:avLst/>
          </a:prstGeom>
          <a:noFill/>
          <a:ln cap="flat" cmpd="sng" w="38100">
            <a:solidFill>
              <a:srgbClr val="FF0000"/>
            </a:solidFill>
            <a:prstDash val="solid"/>
            <a:round/>
            <a:headEnd len="med" w="med" type="stealth"/>
            <a:tailEnd len="med" w="med" type="none"/>
          </a:ln>
        </p:spPr>
      </p:cxnSp>
      <p:cxnSp>
        <p:nvCxnSpPr>
          <p:cNvPr id="200" name="Google Shape;200;p30"/>
          <p:cNvCxnSpPr/>
          <p:nvPr/>
        </p:nvCxnSpPr>
        <p:spPr>
          <a:xfrm flipH="1" rot="10800000">
            <a:off x="4408914" y="4364664"/>
            <a:ext cx="1677000" cy="9300"/>
          </a:xfrm>
          <a:prstGeom prst="straightConnector1">
            <a:avLst/>
          </a:prstGeom>
          <a:noFill/>
          <a:ln cap="flat" cmpd="sng" w="38100">
            <a:solidFill>
              <a:srgbClr val="FF0000"/>
            </a:solidFill>
            <a:prstDash val="solid"/>
            <a:round/>
            <a:headEnd len="med" w="med" type="none"/>
            <a:tailEnd len="med" w="med" type="none"/>
          </a:ln>
        </p:spPr>
      </p:cxnSp>
      <p:sp>
        <p:nvSpPr>
          <p:cNvPr id="201" name="Google Shape;201;p30"/>
          <p:cNvSpPr/>
          <p:nvPr/>
        </p:nvSpPr>
        <p:spPr>
          <a:xfrm>
            <a:off x="311700" y="229867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5) </a:t>
            </a:r>
            <a:r>
              <a:rPr lang="en" sz="2420"/>
              <a:t>What percentage of victimized organizations paid ransom?</a:t>
            </a:r>
            <a:endParaRPr sz="2420"/>
          </a:p>
        </p:txBody>
      </p:sp>
      <p:sp>
        <p:nvSpPr>
          <p:cNvPr id="207" name="Google Shape;207;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“Victimized” = had data encrypted</a:t>
            </a:r>
            <a:br>
              <a:rPr lang="en"/>
            </a:br>
            <a:r>
              <a:rPr lang="en"/>
              <a:t>(97% of orgs recovered data) </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a:p>
            <a:pPr indent="0" lvl="0" marL="0" rtl="0" algn="l">
              <a:spcBef>
                <a:spcPts val="1200"/>
              </a:spcBef>
              <a:spcAft>
                <a:spcPts val="1200"/>
              </a:spcAft>
              <a:buNone/>
            </a:pPr>
            <a:r>
              <a:t/>
            </a:r>
            <a:endParaRPr/>
          </a:p>
        </p:txBody>
      </p:sp>
      <p:pic>
        <p:nvPicPr>
          <p:cNvPr id="208" name="Google Shape;208;p31"/>
          <p:cNvPicPr preferRelativeResize="0"/>
          <p:nvPr/>
        </p:nvPicPr>
        <p:blipFill>
          <a:blip r:embed="rId3">
            <a:alphaModFix/>
          </a:blip>
          <a:stretch>
            <a:fillRect/>
          </a:stretch>
        </p:blipFill>
        <p:spPr>
          <a:xfrm>
            <a:off x="4242000" y="1808350"/>
            <a:ext cx="4220950" cy="2860700"/>
          </a:xfrm>
          <a:prstGeom prst="rect">
            <a:avLst/>
          </a:prstGeom>
          <a:noFill/>
          <a:ln>
            <a:noFill/>
          </a:ln>
          <a:effectLst>
            <a:outerShdw blurRad="57150" rotWithShape="0" algn="bl" dir="5400000" dist="19050">
              <a:srgbClr val="000000">
                <a:alpha val="50000"/>
              </a:srgbClr>
            </a:outerShdw>
          </a:effectLst>
        </p:spPr>
      </p:pic>
      <p:cxnSp>
        <p:nvCxnSpPr>
          <p:cNvPr id="209" name="Google Shape;209;p31"/>
          <p:cNvCxnSpPr/>
          <p:nvPr/>
        </p:nvCxnSpPr>
        <p:spPr>
          <a:xfrm>
            <a:off x="8239069" y="2650887"/>
            <a:ext cx="631800" cy="9600"/>
          </a:xfrm>
          <a:prstGeom prst="straightConnector1">
            <a:avLst/>
          </a:prstGeom>
          <a:noFill/>
          <a:ln cap="flat" cmpd="sng" w="38100">
            <a:solidFill>
              <a:srgbClr val="FF0000"/>
            </a:solidFill>
            <a:prstDash val="solid"/>
            <a:round/>
            <a:headEnd len="med" w="med" type="stealth"/>
            <a:tailEnd len="med" w="med" type="none"/>
          </a:ln>
        </p:spPr>
      </p:cxnSp>
      <p:cxnSp>
        <p:nvCxnSpPr>
          <p:cNvPr id="210" name="Google Shape;210;p31"/>
          <p:cNvCxnSpPr/>
          <p:nvPr/>
        </p:nvCxnSpPr>
        <p:spPr>
          <a:xfrm flipH="1" rot="10800000">
            <a:off x="4408914" y="4364664"/>
            <a:ext cx="1677000" cy="9300"/>
          </a:xfrm>
          <a:prstGeom prst="straightConnector1">
            <a:avLst/>
          </a:prstGeom>
          <a:noFill/>
          <a:ln cap="flat" cmpd="sng" w="38100">
            <a:solidFill>
              <a:srgbClr val="FF0000"/>
            </a:solidFill>
            <a:prstDash val="solid"/>
            <a:round/>
            <a:headEnd len="med" w="med" type="none"/>
            <a:tailEnd len="med" w="med" type="none"/>
          </a:ln>
        </p:spPr>
      </p:cxnSp>
      <p:sp>
        <p:nvSpPr>
          <p:cNvPr id="211" name="Google Shape;211;p31"/>
          <p:cNvSpPr/>
          <p:nvPr/>
        </p:nvSpPr>
        <p:spPr>
          <a:xfrm>
            <a:off x="311700" y="229867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2" name="Google Shape;212;p31"/>
          <p:cNvSpPr txBox="1"/>
          <p:nvPr/>
        </p:nvSpPr>
        <p:spPr>
          <a:xfrm>
            <a:off x="311700" y="3365150"/>
            <a:ext cx="3819900" cy="15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0000"/>
                </a:solidFill>
                <a:latin typeface="Times New Roman"/>
                <a:ea typeface="Times New Roman"/>
                <a:cs typeface="Times New Roman"/>
                <a:sym typeface="Times New Roman"/>
              </a:rPr>
              <a:t>% attacked = 0.66</a:t>
            </a:r>
            <a:endParaRPr sz="1800">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rgbClr val="FF0000"/>
                </a:solidFill>
                <a:latin typeface="Times New Roman"/>
                <a:ea typeface="Times New Roman"/>
                <a:cs typeface="Times New Roman"/>
                <a:sym typeface="Times New Roman"/>
              </a:rPr>
              <a:t>% victimized = 0.76 * (% attacked)</a:t>
            </a:r>
            <a:endParaRPr sz="1800">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rgbClr val="FF0000"/>
                </a:solidFill>
                <a:latin typeface="Times New Roman"/>
                <a:ea typeface="Times New Roman"/>
                <a:cs typeface="Times New Roman"/>
                <a:sym typeface="Times New Roman"/>
              </a:rPr>
              <a:t>% paid ransom = 0.46 * (% victimized)</a:t>
            </a:r>
            <a:br>
              <a:rPr lang="en" sz="1800">
                <a:solidFill>
                  <a:srgbClr val="FF0000"/>
                </a:solidFill>
                <a:latin typeface="Times New Roman"/>
                <a:ea typeface="Times New Roman"/>
                <a:cs typeface="Times New Roman"/>
                <a:sym typeface="Times New Roman"/>
              </a:rPr>
            </a:br>
            <a:br>
              <a:rPr lang="en" sz="1800">
                <a:solidFill>
                  <a:srgbClr val="FF0000"/>
                </a:solidFill>
                <a:latin typeface="Times New Roman"/>
                <a:ea typeface="Times New Roman"/>
                <a:cs typeface="Times New Roman"/>
                <a:sym typeface="Times New Roman"/>
              </a:rPr>
            </a:br>
            <a:r>
              <a:rPr lang="en" sz="1800">
                <a:solidFill>
                  <a:srgbClr val="FF0000"/>
                </a:solidFill>
                <a:latin typeface="Times New Roman"/>
                <a:ea typeface="Times New Roman"/>
                <a:cs typeface="Times New Roman"/>
                <a:sym typeface="Times New Roman"/>
              </a:rPr>
              <a:t>% paid ransom</a:t>
            </a:r>
            <a:r>
              <a:rPr lang="en" sz="1800">
                <a:solidFill>
                  <a:srgbClr val="FF0000"/>
                </a:solidFill>
                <a:latin typeface="Times New Roman"/>
                <a:ea typeface="Times New Roman"/>
                <a:cs typeface="Times New Roman"/>
                <a:sym typeface="Times New Roman"/>
              </a:rPr>
              <a:t> = 23%      ???</a:t>
            </a:r>
            <a:endParaRPr sz="1800">
              <a:solidFill>
                <a:srgbClr val="FF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 name="Shape 61"/>
        <p:cNvGrpSpPr/>
        <p:nvPr/>
      </p:nvGrpSpPr>
      <p:grpSpPr>
        <a:xfrm>
          <a:off x="0" y="0"/>
          <a:ext cx="0" cy="0"/>
          <a:chOff x="0" y="0"/>
          <a:chExt cx="0" cy="0"/>
        </a:xfrm>
      </p:grpSpPr>
      <p:sp>
        <p:nvSpPr>
          <p:cNvPr id="62" name="Google Shape;62;p14"/>
          <p:cNvSpPr txBox="1"/>
          <p:nvPr>
            <p:ph idx="1" type="body"/>
          </p:nvPr>
        </p:nvSpPr>
        <p:spPr>
          <a:xfrm>
            <a:off x="1805050" y="1152475"/>
            <a:ext cx="7027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Agenda</a:t>
            </a:r>
            <a:r>
              <a:rPr lang="en"/>
              <a:t>: Discuss three works on measuring cybercrime</a:t>
            </a:r>
            <a:endParaRPr/>
          </a:p>
          <a:p>
            <a:pPr indent="-317500" lvl="1" marL="914400" rtl="0" algn="l">
              <a:spcBef>
                <a:spcPts val="1200"/>
              </a:spcBef>
              <a:spcAft>
                <a:spcPts val="0"/>
              </a:spcAft>
              <a:buSzPts val="1400"/>
              <a:buAutoNum type="arabicPeriod"/>
            </a:pPr>
            <a:r>
              <a:rPr lang="en"/>
              <a:t>Industry report</a:t>
            </a:r>
            <a:endParaRPr/>
          </a:p>
          <a:p>
            <a:pPr indent="-317500" lvl="1" marL="914400" rtl="0" algn="l">
              <a:spcBef>
                <a:spcPts val="0"/>
              </a:spcBef>
              <a:spcAft>
                <a:spcPts val="0"/>
              </a:spcAft>
              <a:buSzPts val="1400"/>
              <a:buAutoNum type="arabicPeriod"/>
            </a:pPr>
            <a:r>
              <a:rPr lang="en"/>
              <a:t>Government report </a:t>
            </a:r>
            <a:endParaRPr/>
          </a:p>
          <a:p>
            <a:pPr indent="-317500" lvl="1" marL="914400" rtl="0" algn="l">
              <a:spcBef>
                <a:spcPts val="0"/>
              </a:spcBef>
              <a:spcAft>
                <a:spcPts val="0"/>
              </a:spcAft>
              <a:buSzPts val="1400"/>
              <a:buAutoNum type="arabicPeriod"/>
            </a:pPr>
            <a:r>
              <a:rPr lang="en"/>
              <a:t>Academic paper</a:t>
            </a:r>
            <a:endParaRPr/>
          </a:p>
          <a:p>
            <a:pPr indent="0" lvl="0" marL="914400" rtl="0" algn="l">
              <a:spcBef>
                <a:spcPts val="1200"/>
              </a:spcBef>
              <a:spcAft>
                <a:spcPts val="0"/>
              </a:spcAft>
              <a:buNone/>
            </a:pPr>
            <a:r>
              <a:t/>
            </a:r>
            <a:endParaRPr/>
          </a:p>
          <a:p>
            <a:pPr indent="0" lvl="0" marL="0" rtl="0" algn="l">
              <a:spcBef>
                <a:spcPts val="1200"/>
              </a:spcBef>
              <a:spcAft>
                <a:spcPts val="1200"/>
              </a:spcAft>
              <a:buNone/>
            </a:pPr>
            <a:r>
              <a:rPr b="1" lang="en"/>
              <a:t>Goals</a:t>
            </a:r>
            <a:r>
              <a:rPr lang="en"/>
              <a:t>: Face our intuitions and assumptions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5) </a:t>
            </a:r>
            <a:r>
              <a:rPr lang="en" sz="2420"/>
              <a:t>What percentage of victimized organizations paid ransom?</a:t>
            </a:r>
            <a:endParaRPr sz="2420"/>
          </a:p>
        </p:txBody>
      </p:sp>
      <p:sp>
        <p:nvSpPr>
          <p:cNvPr id="218" name="Google Shape;21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“Victimized” = had data encrypted</a:t>
            </a:r>
            <a:br>
              <a:rPr lang="en"/>
            </a:br>
            <a:r>
              <a:rPr lang="en"/>
              <a:t>(97% of orgs recovered data) </a:t>
            </a:r>
            <a:endParaRPr/>
          </a:p>
          <a:p>
            <a:pPr indent="-342900" lvl="0" marL="457200" rtl="0" algn="l">
              <a:spcBef>
                <a:spcPts val="120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a:p>
            <a:pPr indent="0" lvl="0" marL="0" rtl="0" algn="l">
              <a:spcBef>
                <a:spcPts val="1200"/>
              </a:spcBef>
              <a:spcAft>
                <a:spcPts val="1200"/>
              </a:spcAft>
              <a:buNone/>
            </a:pPr>
            <a:r>
              <a:t/>
            </a:r>
            <a:endParaRPr/>
          </a:p>
        </p:txBody>
      </p:sp>
      <p:pic>
        <p:nvPicPr>
          <p:cNvPr id="219" name="Google Shape;219;p32"/>
          <p:cNvPicPr preferRelativeResize="0"/>
          <p:nvPr/>
        </p:nvPicPr>
        <p:blipFill>
          <a:blip r:embed="rId3">
            <a:alphaModFix/>
          </a:blip>
          <a:stretch>
            <a:fillRect/>
          </a:stretch>
        </p:blipFill>
        <p:spPr>
          <a:xfrm>
            <a:off x="4242000" y="1808350"/>
            <a:ext cx="4220950" cy="2860700"/>
          </a:xfrm>
          <a:prstGeom prst="rect">
            <a:avLst/>
          </a:prstGeom>
          <a:noFill/>
          <a:ln>
            <a:noFill/>
          </a:ln>
          <a:effectLst>
            <a:outerShdw blurRad="57150" rotWithShape="0" algn="bl" dir="5400000" dist="19050">
              <a:srgbClr val="000000">
                <a:alpha val="50000"/>
              </a:srgbClr>
            </a:outerShdw>
          </a:effectLst>
        </p:spPr>
      </p:pic>
      <p:cxnSp>
        <p:nvCxnSpPr>
          <p:cNvPr id="220" name="Google Shape;220;p32"/>
          <p:cNvCxnSpPr/>
          <p:nvPr/>
        </p:nvCxnSpPr>
        <p:spPr>
          <a:xfrm>
            <a:off x="8247894" y="2131137"/>
            <a:ext cx="631800" cy="9600"/>
          </a:xfrm>
          <a:prstGeom prst="straightConnector1">
            <a:avLst/>
          </a:prstGeom>
          <a:noFill/>
          <a:ln cap="flat" cmpd="sng" w="38100">
            <a:solidFill>
              <a:srgbClr val="9900FF"/>
            </a:solidFill>
            <a:prstDash val="solid"/>
            <a:round/>
            <a:headEnd len="med" w="med" type="stealth"/>
            <a:tailEnd len="med" w="med" type="none"/>
          </a:ln>
        </p:spPr>
      </p:cxnSp>
      <p:cxnSp>
        <p:nvCxnSpPr>
          <p:cNvPr id="221" name="Google Shape;221;p32"/>
          <p:cNvCxnSpPr/>
          <p:nvPr/>
        </p:nvCxnSpPr>
        <p:spPr>
          <a:xfrm flipH="1" rot="10800000">
            <a:off x="6294089" y="4364664"/>
            <a:ext cx="1677000" cy="9300"/>
          </a:xfrm>
          <a:prstGeom prst="straightConnector1">
            <a:avLst/>
          </a:prstGeom>
          <a:noFill/>
          <a:ln cap="flat" cmpd="sng" w="38100">
            <a:solidFill>
              <a:srgbClr val="9900FF"/>
            </a:solidFill>
            <a:prstDash val="solid"/>
            <a:round/>
            <a:headEnd len="med" w="med" type="none"/>
            <a:tailEnd len="med" w="med" type="none"/>
          </a:ln>
        </p:spPr>
      </p:cxnSp>
      <p:sp>
        <p:nvSpPr>
          <p:cNvPr id="222" name="Google Shape;222;p32"/>
          <p:cNvSpPr/>
          <p:nvPr/>
        </p:nvSpPr>
        <p:spPr>
          <a:xfrm>
            <a:off x="311700" y="2298675"/>
            <a:ext cx="1978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6) </a:t>
            </a:r>
            <a:r>
              <a:rPr lang="en"/>
              <a:t>Which group is more likely to pay ransoms?</a:t>
            </a:r>
            <a:endParaRPr/>
          </a:p>
        </p:txBody>
      </p:sp>
      <p:sp>
        <p:nvSpPr>
          <p:cNvPr id="228" name="Google Shape;228;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Small organizations</a:t>
            </a:r>
            <a:endParaRPr/>
          </a:p>
          <a:p>
            <a:pPr indent="-342900" lvl="0" marL="457200" rtl="0" algn="l">
              <a:spcBef>
                <a:spcPts val="0"/>
              </a:spcBef>
              <a:spcAft>
                <a:spcPts val="0"/>
              </a:spcAft>
              <a:buSzPts val="1800"/>
              <a:buAutoNum type="alphaUcPeriod"/>
            </a:pPr>
            <a:r>
              <a:rPr lang="en"/>
              <a:t>Large organizations</a:t>
            </a:r>
            <a:endParaRPr/>
          </a:p>
          <a:p>
            <a:pPr indent="-342900" lvl="0" marL="457200" rtl="0" algn="l">
              <a:spcBef>
                <a:spcPts val="0"/>
              </a:spcBef>
              <a:spcAft>
                <a:spcPts val="0"/>
              </a:spcAft>
              <a:buSzPts val="1800"/>
              <a:buAutoNum type="alphaUcPeriod"/>
            </a:pPr>
            <a:r>
              <a:rPr lang="en"/>
              <a:t>No difference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6) </a:t>
            </a:r>
            <a:r>
              <a:rPr lang="en"/>
              <a:t>Which group is more likely to pay ransoms?</a:t>
            </a:r>
            <a:endParaRPr/>
          </a:p>
        </p:txBody>
      </p:sp>
      <p:sp>
        <p:nvSpPr>
          <p:cNvPr id="234" name="Google Shape;234;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Small organizations</a:t>
            </a:r>
            <a:endParaRPr/>
          </a:p>
          <a:p>
            <a:pPr indent="-342900" lvl="0" marL="457200" rtl="0" algn="l">
              <a:spcBef>
                <a:spcPts val="0"/>
              </a:spcBef>
              <a:spcAft>
                <a:spcPts val="0"/>
              </a:spcAft>
              <a:buSzPts val="1800"/>
              <a:buAutoNum type="alphaUcPeriod"/>
            </a:pPr>
            <a:r>
              <a:rPr lang="en"/>
              <a:t>Large organizations</a:t>
            </a:r>
            <a:endParaRPr/>
          </a:p>
          <a:p>
            <a:pPr indent="-342900" lvl="0" marL="457200" rtl="0" algn="l">
              <a:spcBef>
                <a:spcPts val="0"/>
              </a:spcBef>
              <a:spcAft>
                <a:spcPts val="0"/>
              </a:spcAft>
              <a:buSzPts val="1800"/>
              <a:buAutoNum type="alphaUcPeriod"/>
            </a:pPr>
            <a:r>
              <a:rPr lang="en"/>
              <a:t>No difference</a:t>
            </a:r>
            <a:endParaRPr/>
          </a:p>
        </p:txBody>
      </p:sp>
      <p:pic>
        <p:nvPicPr>
          <p:cNvPr id="235" name="Google Shape;235;p34"/>
          <p:cNvPicPr preferRelativeResize="0"/>
          <p:nvPr/>
        </p:nvPicPr>
        <p:blipFill>
          <a:blip r:embed="rId3">
            <a:alphaModFix/>
          </a:blip>
          <a:stretch>
            <a:fillRect/>
          </a:stretch>
        </p:blipFill>
        <p:spPr>
          <a:xfrm>
            <a:off x="529100" y="2248450"/>
            <a:ext cx="8085801" cy="2799251"/>
          </a:xfrm>
          <a:prstGeom prst="rect">
            <a:avLst/>
          </a:prstGeom>
          <a:noFill/>
          <a:ln>
            <a:noFill/>
          </a:ln>
          <a:effectLst>
            <a:outerShdw blurRad="57150" rotWithShape="0" algn="bl" dir="5400000" dist="19050">
              <a:srgbClr val="000000">
                <a:alpha val="50000"/>
              </a:srgbClr>
            </a:outerShdw>
          </a:effectLst>
        </p:spPr>
      </p:pic>
      <p:sp>
        <p:nvSpPr>
          <p:cNvPr id="236" name="Google Shape;236;p34"/>
          <p:cNvSpPr/>
          <p:nvPr/>
        </p:nvSpPr>
        <p:spPr>
          <a:xfrm>
            <a:off x="311700" y="1541075"/>
            <a:ext cx="2648100" cy="3354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37" name="Google Shape;237;p34"/>
          <p:cNvCxnSpPr/>
          <p:nvPr/>
        </p:nvCxnSpPr>
        <p:spPr>
          <a:xfrm flipH="1" rot="10800000">
            <a:off x="7575950" y="4774725"/>
            <a:ext cx="599100" cy="870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7) Who is more likely to recover data?</a:t>
            </a:r>
            <a:endParaRPr/>
          </a:p>
        </p:txBody>
      </p:sp>
      <p:sp>
        <p:nvSpPr>
          <p:cNvPr id="243" name="Google Shape;243;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Organizations with cyber insurance</a:t>
            </a:r>
            <a:endParaRPr/>
          </a:p>
          <a:p>
            <a:pPr indent="-342900" lvl="0" marL="457200" rtl="0" algn="l">
              <a:spcBef>
                <a:spcPts val="0"/>
              </a:spcBef>
              <a:spcAft>
                <a:spcPts val="0"/>
              </a:spcAft>
              <a:buSzPts val="1800"/>
              <a:buAutoNum type="alphaUcPeriod"/>
            </a:pPr>
            <a:r>
              <a:rPr lang="en"/>
              <a:t>Organizations without cyber insurance</a:t>
            </a:r>
            <a:endParaRPr/>
          </a:p>
          <a:p>
            <a:pPr indent="-342900" lvl="0" marL="457200" rtl="0" algn="l">
              <a:spcBef>
                <a:spcPts val="0"/>
              </a:spcBef>
              <a:spcAft>
                <a:spcPts val="0"/>
              </a:spcAft>
              <a:buSzPts val="1800"/>
              <a:buAutoNum type="alphaUcPeriod"/>
            </a:pPr>
            <a:r>
              <a:rPr lang="en"/>
              <a:t>No difference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7) </a:t>
            </a:r>
            <a:r>
              <a:rPr lang="en"/>
              <a:t>Who is more likely to recover data?</a:t>
            </a:r>
            <a:endParaRPr/>
          </a:p>
        </p:txBody>
      </p:sp>
      <p:sp>
        <p:nvSpPr>
          <p:cNvPr id="249" name="Google Shape;249;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Organizations with cyber insurance</a:t>
            </a:r>
            <a:endParaRPr/>
          </a:p>
          <a:p>
            <a:pPr indent="-342900" lvl="0" marL="457200" rtl="0" algn="l">
              <a:spcBef>
                <a:spcPts val="0"/>
              </a:spcBef>
              <a:spcAft>
                <a:spcPts val="0"/>
              </a:spcAft>
              <a:buSzPts val="1800"/>
              <a:buAutoNum type="alphaUcPeriod"/>
            </a:pPr>
            <a:r>
              <a:rPr lang="en"/>
              <a:t>Organizations without cyber insurance</a:t>
            </a:r>
            <a:endParaRPr/>
          </a:p>
          <a:p>
            <a:pPr indent="-342900" lvl="0" marL="457200" rtl="0" algn="l">
              <a:spcBef>
                <a:spcPts val="0"/>
              </a:spcBef>
              <a:spcAft>
                <a:spcPts val="0"/>
              </a:spcAft>
              <a:buSzPts val="1800"/>
              <a:buAutoNum type="alphaUcPeriod"/>
            </a:pPr>
            <a:r>
              <a:rPr lang="en"/>
              <a:t>No difference</a:t>
            </a:r>
            <a:endParaRPr/>
          </a:p>
        </p:txBody>
      </p:sp>
      <p:pic>
        <p:nvPicPr>
          <p:cNvPr id="250" name="Google Shape;250;p36"/>
          <p:cNvPicPr preferRelativeResize="0"/>
          <p:nvPr/>
        </p:nvPicPr>
        <p:blipFill>
          <a:blip r:embed="rId3">
            <a:alphaModFix/>
          </a:blip>
          <a:stretch>
            <a:fillRect/>
          </a:stretch>
        </p:blipFill>
        <p:spPr>
          <a:xfrm>
            <a:off x="1383050" y="2397000"/>
            <a:ext cx="6377899" cy="2608176"/>
          </a:xfrm>
          <a:prstGeom prst="rect">
            <a:avLst/>
          </a:prstGeom>
          <a:noFill/>
          <a:ln>
            <a:noFill/>
          </a:ln>
          <a:effectLst>
            <a:outerShdw blurRad="57150" rotWithShape="0" algn="bl" dir="5400000" dist="19050">
              <a:srgbClr val="000000">
                <a:alpha val="50000"/>
              </a:srgbClr>
            </a:outerShdw>
          </a:effectLst>
        </p:spPr>
      </p:pic>
      <p:sp>
        <p:nvSpPr>
          <p:cNvPr id="251" name="Google Shape;251;p36"/>
          <p:cNvSpPr/>
          <p:nvPr/>
        </p:nvSpPr>
        <p:spPr>
          <a:xfrm>
            <a:off x="311700" y="1206325"/>
            <a:ext cx="4198500" cy="3354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8) How much is the </a:t>
            </a:r>
            <a:r>
              <a:rPr lang="en"/>
              <a:t>median</a:t>
            </a:r>
            <a:r>
              <a:rPr lang="en"/>
              <a:t> ransom payment?</a:t>
            </a:r>
            <a:endParaRPr/>
          </a:p>
        </p:txBody>
      </p:sp>
      <p:sp>
        <p:nvSpPr>
          <p:cNvPr id="257" name="Google Shape;257;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$400</a:t>
            </a:r>
            <a:endParaRPr/>
          </a:p>
          <a:p>
            <a:pPr indent="-342900" lvl="0" marL="457200" rtl="0" algn="l">
              <a:spcBef>
                <a:spcPts val="0"/>
              </a:spcBef>
              <a:spcAft>
                <a:spcPts val="0"/>
              </a:spcAft>
              <a:buSzPts val="1800"/>
              <a:buAutoNum type="alphaUcPeriod"/>
            </a:pPr>
            <a:r>
              <a:rPr lang="en"/>
              <a:t>$4,000</a:t>
            </a:r>
            <a:endParaRPr/>
          </a:p>
          <a:p>
            <a:pPr indent="-342900" lvl="0" marL="457200" rtl="0" algn="l">
              <a:spcBef>
                <a:spcPts val="0"/>
              </a:spcBef>
              <a:spcAft>
                <a:spcPts val="0"/>
              </a:spcAft>
              <a:buSzPts val="1800"/>
              <a:buAutoNum type="alphaUcPeriod"/>
            </a:pPr>
            <a:r>
              <a:rPr lang="en"/>
              <a:t>$40,000</a:t>
            </a:r>
            <a:endParaRPr/>
          </a:p>
          <a:p>
            <a:pPr indent="-342900" lvl="0" marL="457200" rtl="0" algn="l">
              <a:spcBef>
                <a:spcPts val="0"/>
              </a:spcBef>
              <a:spcAft>
                <a:spcPts val="0"/>
              </a:spcAft>
              <a:buSzPts val="1800"/>
              <a:buAutoNum type="alphaUcPeriod"/>
            </a:pPr>
            <a:r>
              <a:rPr lang="en"/>
              <a:t>$400,000</a:t>
            </a:r>
            <a:endParaRPr/>
          </a:p>
          <a:p>
            <a:pPr indent="-342900" lvl="0" marL="457200" rtl="0" algn="l">
              <a:spcBef>
                <a:spcPts val="0"/>
              </a:spcBef>
              <a:spcAft>
                <a:spcPts val="0"/>
              </a:spcAft>
              <a:buSzPts val="1800"/>
              <a:buAutoNum type="alphaUcPeriod"/>
            </a:pPr>
            <a:r>
              <a:rPr lang="en"/>
              <a:t>$4,000,000</a:t>
            </a:r>
            <a:endParaRPr/>
          </a:p>
          <a:p>
            <a:pPr indent="-342900" lvl="0" marL="457200" rtl="0" algn="l">
              <a:spcBef>
                <a:spcPts val="0"/>
              </a:spcBef>
              <a:spcAft>
                <a:spcPts val="0"/>
              </a:spcAft>
              <a:buSzPts val="1800"/>
              <a:buAutoNum type="alphaUcPeriod"/>
            </a:pPr>
            <a:r>
              <a:rPr lang="en"/>
              <a:t>$40,000,000</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8) </a:t>
            </a:r>
            <a:r>
              <a:rPr lang="en"/>
              <a:t>How much is the median ransom payment?</a:t>
            </a:r>
            <a:endParaRPr/>
          </a:p>
        </p:txBody>
      </p:sp>
      <p:sp>
        <p:nvSpPr>
          <p:cNvPr id="263" name="Google Shape;263;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$400</a:t>
            </a:r>
            <a:endParaRPr/>
          </a:p>
          <a:p>
            <a:pPr indent="-342900" lvl="0" marL="457200" rtl="0" algn="l">
              <a:spcBef>
                <a:spcPts val="0"/>
              </a:spcBef>
              <a:spcAft>
                <a:spcPts val="0"/>
              </a:spcAft>
              <a:buSzPts val="1800"/>
              <a:buAutoNum type="alphaUcPeriod"/>
            </a:pPr>
            <a:r>
              <a:rPr lang="en"/>
              <a:t>$4,000</a:t>
            </a:r>
            <a:endParaRPr/>
          </a:p>
          <a:p>
            <a:pPr indent="-342900" lvl="0" marL="457200" rtl="0" algn="l">
              <a:spcBef>
                <a:spcPts val="0"/>
              </a:spcBef>
              <a:spcAft>
                <a:spcPts val="0"/>
              </a:spcAft>
              <a:buSzPts val="1800"/>
              <a:buAutoNum type="alphaUcPeriod"/>
            </a:pPr>
            <a:r>
              <a:rPr lang="en"/>
              <a:t>$40,000</a:t>
            </a:r>
            <a:endParaRPr/>
          </a:p>
          <a:p>
            <a:pPr indent="-342900" lvl="0" marL="457200" rtl="0" algn="l">
              <a:spcBef>
                <a:spcPts val="0"/>
              </a:spcBef>
              <a:spcAft>
                <a:spcPts val="0"/>
              </a:spcAft>
              <a:buSzPts val="1800"/>
              <a:buAutoNum type="alphaUcPeriod"/>
            </a:pPr>
            <a:r>
              <a:rPr lang="en"/>
              <a:t>$400,000</a:t>
            </a:r>
            <a:endParaRPr/>
          </a:p>
          <a:p>
            <a:pPr indent="-342900" lvl="0" marL="457200" rtl="0" algn="l">
              <a:spcBef>
                <a:spcPts val="0"/>
              </a:spcBef>
              <a:spcAft>
                <a:spcPts val="0"/>
              </a:spcAft>
              <a:buSzPts val="1800"/>
              <a:buAutoNum type="alphaUcPeriod"/>
            </a:pPr>
            <a:r>
              <a:rPr lang="en"/>
              <a:t>$4,000,000</a:t>
            </a:r>
            <a:endParaRPr/>
          </a:p>
          <a:p>
            <a:pPr indent="-342900" lvl="0" marL="457200" rtl="0" algn="l">
              <a:spcBef>
                <a:spcPts val="0"/>
              </a:spcBef>
              <a:spcAft>
                <a:spcPts val="0"/>
              </a:spcAft>
              <a:buSzPts val="1800"/>
              <a:buAutoNum type="alphaUcPeriod"/>
            </a:pPr>
            <a:r>
              <a:rPr lang="en"/>
              <a:t>$40,000,000</a:t>
            </a:r>
            <a:endParaRPr/>
          </a:p>
        </p:txBody>
      </p:sp>
      <p:pic>
        <p:nvPicPr>
          <p:cNvPr id="264" name="Google Shape;264;p38"/>
          <p:cNvPicPr preferRelativeResize="0"/>
          <p:nvPr/>
        </p:nvPicPr>
        <p:blipFill>
          <a:blip r:embed="rId3">
            <a:alphaModFix/>
          </a:blip>
          <a:stretch>
            <a:fillRect/>
          </a:stretch>
        </p:blipFill>
        <p:spPr>
          <a:xfrm>
            <a:off x="2354725" y="1367575"/>
            <a:ext cx="6595451" cy="3072276"/>
          </a:xfrm>
          <a:prstGeom prst="rect">
            <a:avLst/>
          </a:prstGeom>
          <a:noFill/>
          <a:ln>
            <a:noFill/>
          </a:ln>
        </p:spPr>
      </p:pic>
      <p:sp>
        <p:nvSpPr>
          <p:cNvPr id="265" name="Google Shape;265;p38"/>
          <p:cNvSpPr/>
          <p:nvPr/>
        </p:nvSpPr>
        <p:spPr>
          <a:xfrm>
            <a:off x="311700" y="2131300"/>
            <a:ext cx="1766100" cy="3618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66" name="Google Shape;266;p38"/>
          <p:cNvCxnSpPr/>
          <p:nvPr/>
        </p:nvCxnSpPr>
        <p:spPr>
          <a:xfrm flipH="1">
            <a:off x="6360250" y="3893700"/>
            <a:ext cx="361200" cy="581400"/>
          </a:xfrm>
          <a:prstGeom prst="straightConnector1">
            <a:avLst/>
          </a:prstGeom>
          <a:noFill/>
          <a:ln cap="flat" cmpd="sng" w="38100">
            <a:solidFill>
              <a:srgbClr val="FF0000"/>
            </a:solidFill>
            <a:prstDash val="solid"/>
            <a:round/>
            <a:headEnd len="med" w="med" type="stealth"/>
            <a:tailEnd len="med" w="med" type="none"/>
          </a:ln>
        </p:spPr>
      </p:cxnSp>
      <p:sp>
        <p:nvSpPr>
          <p:cNvPr id="267" name="Google Shape;267;p38"/>
          <p:cNvSpPr txBox="1"/>
          <p:nvPr/>
        </p:nvSpPr>
        <p:spPr>
          <a:xfrm>
            <a:off x="4651300" y="4422325"/>
            <a:ext cx="2299200" cy="29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Median = $400K</a:t>
            </a:r>
            <a:endParaRPr sz="1800">
              <a:solidFill>
                <a:srgbClr val="FF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8) </a:t>
            </a:r>
            <a:r>
              <a:rPr lang="en"/>
              <a:t>How much is the median ransom payment?</a:t>
            </a:r>
            <a:endParaRPr/>
          </a:p>
        </p:txBody>
      </p:sp>
      <p:sp>
        <p:nvSpPr>
          <p:cNvPr id="273" name="Google Shape;273;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$400</a:t>
            </a:r>
            <a:endParaRPr/>
          </a:p>
          <a:p>
            <a:pPr indent="-342900" lvl="0" marL="457200" rtl="0" algn="l">
              <a:spcBef>
                <a:spcPts val="0"/>
              </a:spcBef>
              <a:spcAft>
                <a:spcPts val="0"/>
              </a:spcAft>
              <a:buSzPts val="1800"/>
              <a:buAutoNum type="alphaUcPeriod"/>
            </a:pPr>
            <a:r>
              <a:rPr lang="en"/>
              <a:t>$4,000</a:t>
            </a:r>
            <a:endParaRPr/>
          </a:p>
          <a:p>
            <a:pPr indent="-342900" lvl="0" marL="457200" rtl="0" algn="l">
              <a:spcBef>
                <a:spcPts val="0"/>
              </a:spcBef>
              <a:spcAft>
                <a:spcPts val="0"/>
              </a:spcAft>
              <a:buSzPts val="1800"/>
              <a:buAutoNum type="alphaUcPeriod"/>
            </a:pPr>
            <a:r>
              <a:rPr lang="en"/>
              <a:t>$40,000</a:t>
            </a:r>
            <a:endParaRPr/>
          </a:p>
          <a:p>
            <a:pPr indent="-342900" lvl="0" marL="457200" rtl="0" algn="l">
              <a:spcBef>
                <a:spcPts val="0"/>
              </a:spcBef>
              <a:spcAft>
                <a:spcPts val="0"/>
              </a:spcAft>
              <a:buSzPts val="1800"/>
              <a:buAutoNum type="alphaUcPeriod"/>
            </a:pPr>
            <a:r>
              <a:rPr lang="en"/>
              <a:t>$400,000</a:t>
            </a:r>
            <a:endParaRPr/>
          </a:p>
          <a:p>
            <a:pPr indent="-342900" lvl="0" marL="457200" rtl="0" algn="l">
              <a:spcBef>
                <a:spcPts val="0"/>
              </a:spcBef>
              <a:spcAft>
                <a:spcPts val="0"/>
              </a:spcAft>
              <a:buSzPts val="1800"/>
              <a:buAutoNum type="alphaUcPeriod"/>
            </a:pPr>
            <a:r>
              <a:rPr lang="en"/>
              <a:t>$4,000,000</a:t>
            </a:r>
            <a:endParaRPr/>
          </a:p>
          <a:p>
            <a:pPr indent="-342900" lvl="0" marL="457200" rtl="0" algn="l">
              <a:spcBef>
                <a:spcPts val="0"/>
              </a:spcBef>
              <a:spcAft>
                <a:spcPts val="0"/>
              </a:spcAft>
              <a:buSzPts val="1800"/>
              <a:buAutoNum type="alphaUcPeriod"/>
            </a:pPr>
            <a:r>
              <a:rPr lang="en"/>
              <a:t>$40,000,000</a:t>
            </a:r>
            <a:endParaRPr/>
          </a:p>
        </p:txBody>
      </p:sp>
      <p:pic>
        <p:nvPicPr>
          <p:cNvPr id="274" name="Google Shape;274;p39"/>
          <p:cNvPicPr preferRelativeResize="0"/>
          <p:nvPr/>
        </p:nvPicPr>
        <p:blipFill>
          <a:blip r:embed="rId3">
            <a:alphaModFix/>
          </a:blip>
          <a:stretch>
            <a:fillRect/>
          </a:stretch>
        </p:blipFill>
        <p:spPr>
          <a:xfrm>
            <a:off x="2354725" y="1367575"/>
            <a:ext cx="6595451" cy="3072276"/>
          </a:xfrm>
          <a:prstGeom prst="rect">
            <a:avLst/>
          </a:prstGeom>
          <a:noFill/>
          <a:ln>
            <a:noFill/>
          </a:ln>
        </p:spPr>
      </p:pic>
      <p:sp>
        <p:nvSpPr>
          <p:cNvPr id="275" name="Google Shape;275;p39"/>
          <p:cNvSpPr/>
          <p:nvPr/>
        </p:nvSpPr>
        <p:spPr>
          <a:xfrm>
            <a:off x="311700" y="2131300"/>
            <a:ext cx="1766100" cy="3618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76" name="Google Shape;276;p39"/>
          <p:cNvCxnSpPr/>
          <p:nvPr/>
        </p:nvCxnSpPr>
        <p:spPr>
          <a:xfrm flipH="1">
            <a:off x="6360250" y="3893700"/>
            <a:ext cx="361200" cy="581400"/>
          </a:xfrm>
          <a:prstGeom prst="straightConnector1">
            <a:avLst/>
          </a:prstGeom>
          <a:noFill/>
          <a:ln cap="flat" cmpd="sng" w="38100">
            <a:solidFill>
              <a:srgbClr val="FF0000"/>
            </a:solidFill>
            <a:prstDash val="solid"/>
            <a:round/>
            <a:headEnd len="med" w="med" type="stealth"/>
            <a:tailEnd len="med" w="med" type="none"/>
          </a:ln>
        </p:spPr>
      </p:cxnSp>
      <p:sp>
        <p:nvSpPr>
          <p:cNvPr id="277" name="Google Shape;277;p39"/>
          <p:cNvSpPr txBox="1"/>
          <p:nvPr/>
        </p:nvSpPr>
        <p:spPr>
          <a:xfrm>
            <a:off x="4651300" y="4422325"/>
            <a:ext cx="2299200" cy="29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Median = $400K</a:t>
            </a:r>
            <a:endParaRPr sz="1800">
              <a:solidFill>
                <a:srgbClr val="FF0000"/>
              </a:solidFill>
            </a:endParaRPr>
          </a:p>
        </p:txBody>
      </p:sp>
      <p:cxnSp>
        <p:nvCxnSpPr>
          <p:cNvPr id="278" name="Google Shape;278;p39"/>
          <p:cNvCxnSpPr/>
          <p:nvPr/>
        </p:nvCxnSpPr>
        <p:spPr>
          <a:xfrm>
            <a:off x="8027925" y="3790600"/>
            <a:ext cx="85500" cy="561300"/>
          </a:xfrm>
          <a:prstGeom prst="straightConnector1">
            <a:avLst/>
          </a:prstGeom>
          <a:noFill/>
          <a:ln cap="flat" cmpd="sng" w="38100">
            <a:solidFill>
              <a:srgbClr val="FF0000"/>
            </a:solidFill>
            <a:prstDash val="solid"/>
            <a:round/>
            <a:headEnd len="med" w="med" type="stealth"/>
            <a:tailEnd len="med" w="med" type="none"/>
          </a:ln>
        </p:spPr>
      </p:cxnSp>
      <p:sp>
        <p:nvSpPr>
          <p:cNvPr id="279" name="Google Shape;279;p39"/>
          <p:cNvSpPr txBox="1"/>
          <p:nvPr/>
        </p:nvSpPr>
        <p:spPr>
          <a:xfrm>
            <a:off x="7443825" y="4292800"/>
            <a:ext cx="1719000" cy="36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Mean</a:t>
            </a:r>
            <a:r>
              <a:rPr lang="en" sz="1800">
                <a:solidFill>
                  <a:srgbClr val="FF0000"/>
                </a:solidFill>
              </a:rPr>
              <a:t> = $1.5M</a:t>
            </a:r>
            <a:endParaRPr sz="1800">
              <a:solidFill>
                <a:srgbClr val="FF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9) What is the mean recovery cost? (i.e. costs excluding the ransom)</a:t>
            </a:r>
            <a:endParaRPr sz="2220"/>
          </a:p>
        </p:txBody>
      </p:sp>
      <p:sp>
        <p:nvSpPr>
          <p:cNvPr id="285" name="Google Shape;285;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$18</a:t>
            </a:r>
            <a:endParaRPr/>
          </a:p>
          <a:p>
            <a:pPr indent="-342900" lvl="0" marL="457200" rtl="0" algn="l">
              <a:spcBef>
                <a:spcPts val="0"/>
              </a:spcBef>
              <a:spcAft>
                <a:spcPts val="0"/>
              </a:spcAft>
              <a:buSzPts val="1800"/>
              <a:buAutoNum type="alphaUcPeriod"/>
            </a:pPr>
            <a:r>
              <a:rPr lang="en"/>
              <a:t>$180</a:t>
            </a:r>
            <a:endParaRPr/>
          </a:p>
          <a:p>
            <a:pPr indent="-342900" lvl="0" marL="457200" rtl="0" algn="l">
              <a:spcBef>
                <a:spcPts val="0"/>
              </a:spcBef>
              <a:spcAft>
                <a:spcPts val="0"/>
              </a:spcAft>
              <a:buSzPts val="1800"/>
              <a:buAutoNum type="alphaUcPeriod"/>
            </a:pPr>
            <a:r>
              <a:rPr lang="en"/>
              <a:t>$1,800</a:t>
            </a:r>
            <a:endParaRPr/>
          </a:p>
          <a:p>
            <a:pPr indent="-342900" lvl="0" marL="457200" rtl="0" algn="l">
              <a:spcBef>
                <a:spcPts val="0"/>
              </a:spcBef>
              <a:spcAft>
                <a:spcPts val="0"/>
              </a:spcAft>
              <a:buSzPts val="1800"/>
              <a:buAutoNum type="alphaUcPeriod"/>
            </a:pPr>
            <a:r>
              <a:rPr lang="en"/>
              <a:t>$18,000</a:t>
            </a:r>
            <a:endParaRPr/>
          </a:p>
          <a:p>
            <a:pPr indent="-342900" lvl="0" marL="457200" rtl="0" algn="l">
              <a:spcBef>
                <a:spcPts val="0"/>
              </a:spcBef>
              <a:spcAft>
                <a:spcPts val="0"/>
              </a:spcAft>
              <a:buSzPts val="1800"/>
              <a:buAutoNum type="alphaUcPeriod"/>
            </a:pPr>
            <a:r>
              <a:rPr lang="en"/>
              <a:t>$180,000</a:t>
            </a:r>
            <a:endParaRPr/>
          </a:p>
          <a:p>
            <a:pPr indent="-342900" lvl="0" marL="457200" rtl="0" algn="l">
              <a:spcBef>
                <a:spcPts val="0"/>
              </a:spcBef>
              <a:spcAft>
                <a:spcPts val="0"/>
              </a:spcAft>
              <a:buSzPts val="1800"/>
              <a:buAutoNum type="alphaUcPeriod"/>
            </a:pPr>
            <a:r>
              <a:rPr lang="en"/>
              <a:t>$1,800,000</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9) What is the mean</a:t>
            </a:r>
            <a:r>
              <a:rPr lang="en" sz="2120"/>
              <a:t> recovery cost? (i.e. costs excluding the ransom)</a:t>
            </a:r>
            <a:endParaRPr sz="2120"/>
          </a:p>
        </p:txBody>
      </p:sp>
      <p:sp>
        <p:nvSpPr>
          <p:cNvPr id="291" name="Google Shape;291;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$18</a:t>
            </a:r>
            <a:endParaRPr/>
          </a:p>
          <a:p>
            <a:pPr indent="-342900" lvl="0" marL="457200" rtl="0" algn="l">
              <a:spcBef>
                <a:spcPts val="0"/>
              </a:spcBef>
              <a:spcAft>
                <a:spcPts val="0"/>
              </a:spcAft>
              <a:buSzPts val="1800"/>
              <a:buAutoNum type="alphaUcPeriod"/>
            </a:pPr>
            <a:r>
              <a:rPr lang="en"/>
              <a:t>$180</a:t>
            </a:r>
            <a:endParaRPr/>
          </a:p>
          <a:p>
            <a:pPr indent="-342900" lvl="0" marL="457200" rtl="0" algn="l">
              <a:spcBef>
                <a:spcPts val="0"/>
              </a:spcBef>
              <a:spcAft>
                <a:spcPts val="0"/>
              </a:spcAft>
              <a:buSzPts val="1800"/>
              <a:buAutoNum type="alphaUcPeriod"/>
            </a:pPr>
            <a:r>
              <a:rPr lang="en"/>
              <a:t>$1,800</a:t>
            </a:r>
            <a:endParaRPr/>
          </a:p>
          <a:p>
            <a:pPr indent="-342900" lvl="0" marL="457200" rtl="0" algn="l">
              <a:spcBef>
                <a:spcPts val="0"/>
              </a:spcBef>
              <a:spcAft>
                <a:spcPts val="0"/>
              </a:spcAft>
              <a:buSzPts val="1800"/>
              <a:buAutoNum type="alphaUcPeriod"/>
            </a:pPr>
            <a:r>
              <a:rPr lang="en"/>
              <a:t>$18,000</a:t>
            </a:r>
            <a:endParaRPr/>
          </a:p>
          <a:p>
            <a:pPr indent="-342900" lvl="0" marL="457200" rtl="0" algn="l">
              <a:spcBef>
                <a:spcPts val="0"/>
              </a:spcBef>
              <a:spcAft>
                <a:spcPts val="0"/>
              </a:spcAft>
              <a:buSzPts val="1800"/>
              <a:buAutoNum type="alphaUcPeriod"/>
            </a:pPr>
            <a:r>
              <a:rPr lang="en"/>
              <a:t>$180,000</a:t>
            </a:r>
            <a:endParaRPr/>
          </a:p>
          <a:p>
            <a:pPr indent="-342900" lvl="0" marL="457200" rtl="0" algn="l">
              <a:spcBef>
                <a:spcPts val="0"/>
              </a:spcBef>
              <a:spcAft>
                <a:spcPts val="0"/>
              </a:spcAft>
              <a:buSzPts val="1800"/>
              <a:buAutoNum type="alphaUcPeriod"/>
            </a:pPr>
            <a:r>
              <a:rPr lang="en"/>
              <a:t>$1,800,000</a:t>
            </a:r>
            <a:endParaRPr/>
          </a:p>
          <a:p>
            <a:pPr indent="0" lvl="0" marL="0" rtl="0" algn="l">
              <a:spcBef>
                <a:spcPts val="1200"/>
              </a:spcBef>
              <a:spcAft>
                <a:spcPts val="1200"/>
              </a:spcAft>
              <a:buNone/>
            </a:pPr>
            <a:r>
              <a:t/>
            </a:r>
            <a:endParaRPr/>
          </a:p>
        </p:txBody>
      </p:sp>
      <p:pic>
        <p:nvPicPr>
          <p:cNvPr id="292" name="Google Shape;292;p41"/>
          <p:cNvPicPr preferRelativeResize="0"/>
          <p:nvPr/>
        </p:nvPicPr>
        <p:blipFill>
          <a:blip r:embed="rId3">
            <a:alphaModFix/>
          </a:blip>
          <a:stretch>
            <a:fillRect/>
          </a:stretch>
        </p:blipFill>
        <p:spPr>
          <a:xfrm>
            <a:off x="2202300" y="1101700"/>
            <a:ext cx="6768399" cy="3856801"/>
          </a:xfrm>
          <a:prstGeom prst="rect">
            <a:avLst/>
          </a:prstGeom>
          <a:noFill/>
          <a:ln>
            <a:noFill/>
          </a:ln>
        </p:spPr>
      </p:pic>
      <p:sp>
        <p:nvSpPr>
          <p:cNvPr id="293" name="Google Shape;293;p41"/>
          <p:cNvSpPr txBox="1"/>
          <p:nvPr/>
        </p:nvSpPr>
        <p:spPr>
          <a:xfrm>
            <a:off x="6812975" y="4534700"/>
            <a:ext cx="1965600" cy="36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rPr>
              <a:t>Mean = $1.82M</a:t>
            </a:r>
            <a:endParaRPr sz="1800">
              <a:solidFill>
                <a:srgbClr val="FF0000"/>
              </a:solidFill>
            </a:endParaRPr>
          </a:p>
        </p:txBody>
      </p:sp>
      <p:sp>
        <p:nvSpPr>
          <p:cNvPr id="294" name="Google Shape;294;p41"/>
          <p:cNvSpPr/>
          <p:nvPr/>
        </p:nvSpPr>
        <p:spPr>
          <a:xfrm>
            <a:off x="355750" y="2765575"/>
            <a:ext cx="1766100" cy="3618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95" name="Google Shape;295;p41"/>
          <p:cNvCxnSpPr/>
          <p:nvPr/>
        </p:nvCxnSpPr>
        <p:spPr>
          <a:xfrm>
            <a:off x="7473025" y="4007575"/>
            <a:ext cx="85500" cy="561300"/>
          </a:xfrm>
          <a:prstGeom prst="straightConnector1">
            <a:avLst/>
          </a:prstGeom>
          <a:noFill/>
          <a:ln cap="flat" cmpd="sng" w="38100">
            <a:solidFill>
              <a:srgbClr val="FF0000"/>
            </a:solidFill>
            <a:prstDash val="solid"/>
            <a:round/>
            <a:headEnd len="med" w="med" type="stealth"/>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p:nvPr/>
        </p:nvSpPr>
        <p:spPr>
          <a:xfrm>
            <a:off x="3431629" y="746100"/>
            <a:ext cx="5006100" cy="2767500"/>
          </a:xfrm>
          <a:prstGeom prst="ellipse">
            <a:avLst/>
          </a:prstGeom>
          <a:solidFill>
            <a:srgbClr val="00FFFF">
              <a:alpha val="3228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15"/>
          <p:cNvSpPr txBox="1"/>
          <p:nvPr/>
        </p:nvSpPr>
        <p:spPr>
          <a:xfrm>
            <a:off x="5931590" y="1775220"/>
            <a:ext cx="24669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Cybersecurity</a:t>
            </a:r>
            <a:endParaRPr sz="1800">
              <a:solidFill>
                <a:schemeClr val="dk2"/>
              </a:solidFill>
            </a:endParaRPr>
          </a:p>
        </p:txBody>
      </p:sp>
      <p:sp>
        <p:nvSpPr>
          <p:cNvPr id="69" name="Google Shape;69;p15"/>
          <p:cNvSpPr/>
          <p:nvPr/>
        </p:nvSpPr>
        <p:spPr>
          <a:xfrm>
            <a:off x="1984762" y="1941631"/>
            <a:ext cx="5006100" cy="2767500"/>
          </a:xfrm>
          <a:prstGeom prst="ellipse">
            <a:avLst/>
          </a:prstGeom>
          <a:solidFill>
            <a:srgbClr val="FFFF00">
              <a:alpha val="240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5"/>
          <p:cNvSpPr txBox="1"/>
          <p:nvPr/>
        </p:nvSpPr>
        <p:spPr>
          <a:xfrm>
            <a:off x="3431628" y="3850551"/>
            <a:ext cx="24669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Technology</a:t>
            </a:r>
            <a:endParaRPr sz="1800">
              <a:solidFill>
                <a:schemeClr val="dk2"/>
              </a:solidFill>
            </a:endParaRPr>
          </a:p>
        </p:txBody>
      </p:sp>
      <p:sp>
        <p:nvSpPr>
          <p:cNvPr id="71" name="Google Shape;71;p15"/>
          <p:cNvSpPr/>
          <p:nvPr/>
        </p:nvSpPr>
        <p:spPr>
          <a:xfrm>
            <a:off x="706263" y="753940"/>
            <a:ext cx="5006100" cy="2767500"/>
          </a:xfrm>
          <a:prstGeom prst="ellipse">
            <a:avLst/>
          </a:prstGeom>
          <a:solidFill>
            <a:srgbClr val="FF00FF">
              <a:alpha val="208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5"/>
          <p:cNvSpPr txBox="1"/>
          <p:nvPr/>
        </p:nvSpPr>
        <p:spPr>
          <a:xfrm>
            <a:off x="1415425" y="1775216"/>
            <a:ext cx="15348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Crime</a:t>
            </a:r>
            <a:endParaRPr sz="1800">
              <a:solidFill>
                <a:schemeClr val="dk2"/>
              </a:solidFill>
            </a:endParaRPr>
          </a:p>
        </p:txBody>
      </p:sp>
      <p:sp>
        <p:nvSpPr>
          <p:cNvPr id="73" name="Google Shape;73;p15"/>
          <p:cNvSpPr txBox="1"/>
          <p:nvPr/>
        </p:nvSpPr>
        <p:spPr>
          <a:xfrm>
            <a:off x="3545703" y="1387330"/>
            <a:ext cx="2540100" cy="729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Law enforcement</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Social engineering</a:t>
            </a:r>
            <a:endParaRPr sz="1200">
              <a:solidFill>
                <a:schemeClr val="dk2"/>
              </a:solidFill>
            </a:endParaRPr>
          </a:p>
        </p:txBody>
      </p:sp>
      <p:sp>
        <p:nvSpPr>
          <p:cNvPr id="74" name="Google Shape;74;p15"/>
          <p:cNvSpPr txBox="1"/>
          <p:nvPr/>
        </p:nvSpPr>
        <p:spPr>
          <a:xfrm>
            <a:off x="1984763" y="2726806"/>
            <a:ext cx="3203400" cy="794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Identity theft </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Stalking</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Confidence scams</a:t>
            </a:r>
            <a:endParaRPr sz="1200">
              <a:solidFill>
                <a:schemeClr val="dk2"/>
              </a:solidFill>
            </a:endParaRPr>
          </a:p>
        </p:txBody>
      </p:sp>
      <p:sp>
        <p:nvSpPr>
          <p:cNvPr id="75" name="Google Shape;75;p15"/>
          <p:cNvSpPr txBox="1"/>
          <p:nvPr/>
        </p:nvSpPr>
        <p:spPr>
          <a:xfrm>
            <a:off x="4834332" y="2905432"/>
            <a:ext cx="2466900" cy="513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Offensive research</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Defensive research</a:t>
            </a:r>
            <a:endParaRPr sz="1200">
              <a:solidFill>
                <a:schemeClr val="dk2"/>
              </a:solidFill>
            </a:endParaRPr>
          </a:p>
        </p:txBody>
      </p:sp>
      <p:sp>
        <p:nvSpPr>
          <p:cNvPr id="76" name="Google Shape;76;p15"/>
          <p:cNvSpPr txBox="1"/>
          <p:nvPr/>
        </p:nvSpPr>
        <p:spPr>
          <a:xfrm>
            <a:off x="3499065" y="2167323"/>
            <a:ext cx="2466900" cy="56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Ransomware</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Data breaches</a:t>
            </a:r>
            <a:endParaRPr sz="1200">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10) What is the implied total cost of ransomware?</a:t>
            </a:r>
            <a:endParaRPr/>
          </a:p>
        </p:txBody>
      </p:sp>
      <p:sp>
        <p:nvSpPr>
          <p:cNvPr id="301" name="Google Shape;301;p42"/>
          <p:cNvSpPr txBox="1"/>
          <p:nvPr>
            <p:ph idx="1" type="body"/>
          </p:nvPr>
        </p:nvSpPr>
        <p:spPr>
          <a:xfrm>
            <a:off x="311700" y="1152475"/>
            <a:ext cx="3117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$2K</a:t>
            </a:r>
            <a:endParaRPr/>
          </a:p>
          <a:p>
            <a:pPr indent="-342900" lvl="0" marL="457200" rtl="0" algn="l">
              <a:spcBef>
                <a:spcPts val="0"/>
              </a:spcBef>
              <a:spcAft>
                <a:spcPts val="0"/>
              </a:spcAft>
              <a:buSzPts val="1800"/>
              <a:buAutoNum type="alphaUcPeriod"/>
            </a:pPr>
            <a:r>
              <a:rPr lang="en"/>
              <a:t>$2M</a:t>
            </a:r>
            <a:endParaRPr/>
          </a:p>
          <a:p>
            <a:pPr indent="-342900" lvl="0" marL="457200" rtl="0" algn="l">
              <a:spcBef>
                <a:spcPts val="0"/>
              </a:spcBef>
              <a:spcAft>
                <a:spcPts val="0"/>
              </a:spcAft>
              <a:buSzPts val="1800"/>
              <a:buAutoNum type="alphaUcPeriod"/>
            </a:pPr>
            <a:r>
              <a:rPr lang="en"/>
              <a:t>$2B</a:t>
            </a:r>
            <a:endParaRPr/>
          </a:p>
          <a:p>
            <a:pPr indent="-342900" lvl="0" marL="457200" rtl="0" algn="l">
              <a:spcBef>
                <a:spcPts val="0"/>
              </a:spcBef>
              <a:spcAft>
                <a:spcPts val="0"/>
              </a:spcAft>
              <a:buSzPts val="1800"/>
              <a:buAutoNum type="alphaUcPeriod"/>
            </a:pPr>
            <a:r>
              <a:rPr lang="en"/>
              <a:t>$2T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10) What is the implied total cost of ransomware?</a:t>
            </a:r>
            <a:endParaRPr/>
          </a:p>
        </p:txBody>
      </p:sp>
      <p:sp>
        <p:nvSpPr>
          <p:cNvPr id="307" name="Google Shape;307;p43"/>
          <p:cNvSpPr txBox="1"/>
          <p:nvPr>
            <p:ph idx="1" type="body"/>
          </p:nvPr>
        </p:nvSpPr>
        <p:spPr>
          <a:xfrm>
            <a:off x="311700" y="1152475"/>
            <a:ext cx="3117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$2K</a:t>
            </a:r>
            <a:endParaRPr/>
          </a:p>
          <a:p>
            <a:pPr indent="-342900" lvl="0" marL="457200" rtl="0" algn="l">
              <a:spcBef>
                <a:spcPts val="0"/>
              </a:spcBef>
              <a:spcAft>
                <a:spcPts val="0"/>
              </a:spcAft>
              <a:buSzPts val="1800"/>
              <a:buAutoNum type="alphaUcPeriod"/>
            </a:pPr>
            <a:r>
              <a:rPr lang="en"/>
              <a:t>$2M</a:t>
            </a:r>
            <a:endParaRPr/>
          </a:p>
          <a:p>
            <a:pPr indent="-342900" lvl="0" marL="457200" rtl="0" algn="l">
              <a:spcBef>
                <a:spcPts val="0"/>
              </a:spcBef>
              <a:spcAft>
                <a:spcPts val="0"/>
              </a:spcAft>
              <a:buSzPts val="1800"/>
              <a:buAutoNum type="alphaUcPeriod"/>
            </a:pPr>
            <a:r>
              <a:rPr lang="en"/>
              <a:t>$2B</a:t>
            </a:r>
            <a:endParaRPr/>
          </a:p>
          <a:p>
            <a:pPr indent="-342900" lvl="0" marL="457200" rtl="0" algn="l">
              <a:spcBef>
                <a:spcPts val="0"/>
              </a:spcBef>
              <a:spcAft>
                <a:spcPts val="0"/>
              </a:spcAft>
              <a:buSzPts val="1800"/>
              <a:buAutoNum type="alphaUcPeriod"/>
            </a:pPr>
            <a:r>
              <a:rPr lang="en"/>
              <a:t>$2T</a:t>
            </a:r>
            <a:endParaRPr/>
          </a:p>
        </p:txBody>
      </p:sp>
      <p:sp>
        <p:nvSpPr>
          <p:cNvPr id="308" name="Google Shape;308;p43"/>
          <p:cNvSpPr txBox="1"/>
          <p:nvPr/>
        </p:nvSpPr>
        <p:spPr>
          <a:xfrm>
            <a:off x="3867150" y="1017725"/>
            <a:ext cx="5105400" cy="33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median ransom = $400K</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median recovery cost = $400K* (1.8M avg)</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Cost per incident = $400K + $400K = $800K</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Victimization rate = 22%</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 of respondents = 13,000</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 victims = 22% of 13,000 = 2860</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Total costs: = 2860 * $800K = $2.29B</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309" name="Google Shape;309;p43"/>
          <p:cNvSpPr/>
          <p:nvPr/>
        </p:nvSpPr>
        <p:spPr>
          <a:xfrm>
            <a:off x="311700" y="1813075"/>
            <a:ext cx="1766100" cy="3618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4"/>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15" name="Google Shape;315;p44"/>
          <p:cNvPicPr preferRelativeResize="0"/>
          <p:nvPr/>
        </p:nvPicPr>
        <p:blipFill>
          <a:blip r:embed="rId3">
            <a:alphaModFix/>
          </a:blip>
          <a:stretch>
            <a:fillRect/>
          </a:stretch>
        </p:blipFill>
        <p:spPr>
          <a:xfrm>
            <a:off x="2701463" y="152400"/>
            <a:ext cx="3741085" cy="4838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5"/>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1" name="Google Shape;321;p45"/>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322" name="Google Shape;322;p45"/>
          <p:cNvSpPr/>
          <p:nvPr/>
        </p:nvSpPr>
        <p:spPr>
          <a:xfrm>
            <a:off x="3133725" y="1114425"/>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3" name="Google Shape;323;p45"/>
          <p:cNvSpPr/>
          <p:nvPr/>
        </p:nvSpPr>
        <p:spPr>
          <a:xfrm>
            <a:off x="3133725" y="1381126"/>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4" name="Google Shape;324;p45"/>
          <p:cNvSpPr/>
          <p:nvPr/>
        </p:nvSpPr>
        <p:spPr>
          <a:xfrm>
            <a:off x="3133725" y="1647826"/>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5" name="Google Shape;325;p45"/>
          <p:cNvSpPr/>
          <p:nvPr/>
        </p:nvSpPr>
        <p:spPr>
          <a:xfrm>
            <a:off x="3133725" y="191452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6" name="Google Shape;326;p45"/>
          <p:cNvSpPr/>
          <p:nvPr/>
        </p:nvSpPr>
        <p:spPr>
          <a:xfrm>
            <a:off x="3133725" y="218122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7" name="Google Shape;327;p45"/>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8" name="Google Shape;328;p45"/>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29" name="Google Shape;329;p45"/>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0" name="Google Shape;330;p45"/>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1" name="Google Shape;331;p45"/>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2" name="Google Shape;332;p45"/>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3" name="Google Shape;333;p45"/>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4" name="Google Shape;334;p45"/>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35" name="Google Shape;335;p45"/>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6"/>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41" name="Google Shape;341;p46"/>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342" name="Google Shape;342;p46"/>
          <p:cNvSpPr/>
          <p:nvPr/>
        </p:nvSpPr>
        <p:spPr>
          <a:xfrm>
            <a:off x="3133725" y="1381126"/>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3" name="Google Shape;343;p46"/>
          <p:cNvSpPr/>
          <p:nvPr/>
        </p:nvSpPr>
        <p:spPr>
          <a:xfrm>
            <a:off x="3133725" y="1647826"/>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4" name="Google Shape;344;p46"/>
          <p:cNvSpPr/>
          <p:nvPr/>
        </p:nvSpPr>
        <p:spPr>
          <a:xfrm>
            <a:off x="3133725" y="191452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5" name="Google Shape;345;p46"/>
          <p:cNvSpPr/>
          <p:nvPr/>
        </p:nvSpPr>
        <p:spPr>
          <a:xfrm>
            <a:off x="3133725" y="218122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6" name="Google Shape;346;p46"/>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7" name="Google Shape;347;p46"/>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8" name="Google Shape;348;p46"/>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49" name="Google Shape;349;p46"/>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50" name="Google Shape;350;p46"/>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51" name="Google Shape;351;p46"/>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52" name="Google Shape;352;p46"/>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53" name="Google Shape;353;p46"/>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54" name="Google Shape;354;p46"/>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7"/>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0" name="Google Shape;360;p47"/>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361" name="Google Shape;361;p47"/>
          <p:cNvSpPr/>
          <p:nvPr/>
        </p:nvSpPr>
        <p:spPr>
          <a:xfrm>
            <a:off x="3133725" y="1647826"/>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2" name="Google Shape;362;p47"/>
          <p:cNvSpPr/>
          <p:nvPr/>
        </p:nvSpPr>
        <p:spPr>
          <a:xfrm>
            <a:off x="3133725" y="191452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3" name="Google Shape;363;p47"/>
          <p:cNvSpPr/>
          <p:nvPr/>
        </p:nvSpPr>
        <p:spPr>
          <a:xfrm>
            <a:off x="3133725" y="218122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4" name="Google Shape;364;p47"/>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5" name="Google Shape;365;p47"/>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6" name="Google Shape;366;p47"/>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7" name="Google Shape;367;p47"/>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8" name="Google Shape;368;p47"/>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69" name="Google Shape;369;p47"/>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70" name="Google Shape;370;p47"/>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71" name="Google Shape;371;p47"/>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72" name="Google Shape;372;p47"/>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8"/>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78" name="Google Shape;378;p48"/>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379" name="Google Shape;379;p48"/>
          <p:cNvSpPr/>
          <p:nvPr/>
        </p:nvSpPr>
        <p:spPr>
          <a:xfrm>
            <a:off x="3133725" y="191452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0" name="Google Shape;380;p48"/>
          <p:cNvSpPr/>
          <p:nvPr/>
        </p:nvSpPr>
        <p:spPr>
          <a:xfrm>
            <a:off x="3133725" y="218122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1" name="Google Shape;381;p48"/>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2" name="Google Shape;382;p48"/>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3" name="Google Shape;383;p48"/>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4" name="Google Shape;384;p48"/>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5" name="Google Shape;385;p48"/>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6" name="Google Shape;386;p48"/>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7" name="Google Shape;387;p48"/>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8" name="Google Shape;388;p48"/>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89" name="Google Shape;389;p48"/>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9"/>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95" name="Google Shape;395;p49"/>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396" name="Google Shape;396;p49"/>
          <p:cNvSpPr/>
          <p:nvPr/>
        </p:nvSpPr>
        <p:spPr>
          <a:xfrm>
            <a:off x="3133725" y="218122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97" name="Google Shape;397;p49"/>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98" name="Google Shape;398;p49"/>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99" name="Google Shape;399;p49"/>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0" name="Google Shape;400;p49"/>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1" name="Google Shape;401;p49"/>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2" name="Google Shape;402;p49"/>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3" name="Google Shape;403;p49"/>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4" name="Google Shape;404;p49"/>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05" name="Google Shape;405;p49"/>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0"/>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11" name="Google Shape;411;p50"/>
          <p:cNvPicPr preferRelativeResize="0"/>
          <p:nvPr/>
        </p:nvPicPr>
        <p:blipFill>
          <a:blip r:embed="rId3">
            <a:alphaModFix/>
          </a:blip>
          <a:stretch>
            <a:fillRect/>
          </a:stretch>
        </p:blipFill>
        <p:spPr>
          <a:xfrm>
            <a:off x="2865225" y="152400"/>
            <a:ext cx="3413546" cy="4838701"/>
          </a:xfrm>
          <a:prstGeom prst="rect">
            <a:avLst/>
          </a:prstGeom>
          <a:no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412" name="Google Shape;412;p50"/>
          <p:cNvSpPr/>
          <p:nvPr/>
        </p:nvSpPr>
        <p:spPr>
          <a:xfrm>
            <a:off x="3133725" y="2447907"/>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3" name="Google Shape;413;p50"/>
          <p:cNvSpPr/>
          <p:nvPr/>
        </p:nvSpPr>
        <p:spPr>
          <a:xfrm>
            <a:off x="3133725" y="271461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4" name="Google Shape;414;p50"/>
          <p:cNvSpPr/>
          <p:nvPr/>
        </p:nvSpPr>
        <p:spPr>
          <a:xfrm>
            <a:off x="3133725" y="29812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5" name="Google Shape;415;p50"/>
          <p:cNvSpPr/>
          <p:nvPr/>
        </p:nvSpPr>
        <p:spPr>
          <a:xfrm>
            <a:off x="3133725" y="32480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6" name="Google Shape;416;p50"/>
          <p:cNvSpPr/>
          <p:nvPr/>
        </p:nvSpPr>
        <p:spPr>
          <a:xfrm>
            <a:off x="3133725" y="35146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7" name="Google Shape;417;p50"/>
          <p:cNvSpPr/>
          <p:nvPr/>
        </p:nvSpPr>
        <p:spPr>
          <a:xfrm>
            <a:off x="3133725" y="37814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8" name="Google Shape;418;p50"/>
          <p:cNvSpPr/>
          <p:nvPr/>
        </p:nvSpPr>
        <p:spPr>
          <a:xfrm>
            <a:off x="3133725" y="404814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19" name="Google Shape;419;p50"/>
          <p:cNvSpPr/>
          <p:nvPr/>
        </p:nvSpPr>
        <p:spPr>
          <a:xfrm>
            <a:off x="3133725" y="4314818"/>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20" name="Google Shape;420;p50"/>
          <p:cNvSpPr/>
          <p:nvPr/>
        </p:nvSpPr>
        <p:spPr>
          <a:xfrm>
            <a:off x="3133725" y="4581593"/>
            <a:ext cx="2991000" cy="266700"/>
          </a:xfrm>
          <a:prstGeom prst="rect">
            <a:avLst/>
          </a:prstGeom>
          <a:gradFill>
            <a:gsLst>
              <a:gs pos="0">
                <a:srgbClr val="DFE9FB"/>
              </a:gs>
              <a:gs pos="100000">
                <a:srgbClr val="6E9BE7"/>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51"/>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26" name="Google Shape;426;p51"/>
          <p:cNvPicPr preferRelativeResize="0"/>
          <p:nvPr/>
        </p:nvPicPr>
        <p:blipFill>
          <a:blip r:embed="rId3">
            <a:alphaModFix/>
          </a:blip>
          <a:stretch>
            <a:fillRect/>
          </a:stretch>
        </p:blipFill>
        <p:spPr>
          <a:xfrm>
            <a:off x="2865225" y="152400"/>
            <a:ext cx="3413546" cy="48387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p:nvPr/>
        </p:nvSpPr>
        <p:spPr>
          <a:xfrm>
            <a:off x="40738" y="709930"/>
            <a:ext cx="6501900" cy="2657700"/>
          </a:xfrm>
          <a:prstGeom prst="triangle">
            <a:avLst>
              <a:gd fmla="val 50000" name="adj"/>
            </a:avLst>
          </a:prstGeom>
          <a:solidFill>
            <a:srgbClr val="FF00FF">
              <a:alpha val="208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6"/>
          <p:cNvSpPr/>
          <p:nvPr/>
        </p:nvSpPr>
        <p:spPr>
          <a:xfrm>
            <a:off x="1444960" y="1222354"/>
            <a:ext cx="6501900" cy="2657700"/>
          </a:xfrm>
          <a:prstGeom prst="triangle">
            <a:avLst>
              <a:gd fmla="val 50000" name="adj"/>
            </a:avLst>
          </a:prstGeom>
          <a:solidFill>
            <a:srgbClr val="FFFF00">
              <a:alpha val="240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6"/>
          <p:cNvSpPr/>
          <p:nvPr/>
        </p:nvSpPr>
        <p:spPr>
          <a:xfrm>
            <a:off x="2058101" y="709925"/>
            <a:ext cx="6501900" cy="2657700"/>
          </a:xfrm>
          <a:prstGeom prst="triangle">
            <a:avLst>
              <a:gd fmla="val 50000" name="adj"/>
            </a:avLst>
          </a:prstGeom>
          <a:solidFill>
            <a:srgbClr val="00FFFF">
              <a:alpha val="3228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6"/>
          <p:cNvSpPr txBox="1"/>
          <p:nvPr/>
        </p:nvSpPr>
        <p:spPr>
          <a:xfrm rot="2438118">
            <a:off x="5649791" y="2225112"/>
            <a:ext cx="2466825" cy="391874"/>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Cybersecurity</a:t>
            </a:r>
            <a:endParaRPr sz="1800">
              <a:solidFill>
                <a:schemeClr val="dk2"/>
              </a:solidFill>
            </a:endParaRPr>
          </a:p>
        </p:txBody>
      </p:sp>
      <p:sp>
        <p:nvSpPr>
          <p:cNvPr id="85" name="Google Shape;85;p16"/>
          <p:cNvSpPr txBox="1"/>
          <p:nvPr/>
        </p:nvSpPr>
        <p:spPr>
          <a:xfrm>
            <a:off x="4125590" y="3487951"/>
            <a:ext cx="24669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Technology</a:t>
            </a:r>
            <a:endParaRPr sz="1800">
              <a:solidFill>
                <a:schemeClr val="dk2"/>
              </a:solidFill>
            </a:endParaRPr>
          </a:p>
        </p:txBody>
      </p:sp>
      <p:sp>
        <p:nvSpPr>
          <p:cNvPr id="86" name="Google Shape;86;p16"/>
          <p:cNvSpPr txBox="1"/>
          <p:nvPr/>
        </p:nvSpPr>
        <p:spPr>
          <a:xfrm>
            <a:off x="2168975" y="2119866"/>
            <a:ext cx="15348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Crime</a:t>
            </a:r>
            <a:endParaRPr sz="1800">
              <a:solidFill>
                <a:schemeClr val="dk2"/>
              </a:solidFill>
            </a:endParaRPr>
          </a:p>
        </p:txBody>
      </p:sp>
      <p:sp>
        <p:nvSpPr>
          <p:cNvPr id="87" name="Google Shape;87;p16"/>
          <p:cNvSpPr txBox="1"/>
          <p:nvPr/>
        </p:nvSpPr>
        <p:spPr>
          <a:xfrm>
            <a:off x="3274576" y="1939920"/>
            <a:ext cx="2737500" cy="1590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Law enforcement</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Social engineering</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Ransomware</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Data breaches</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Identity theft </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Stalking</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Confidence scams</a:t>
            </a:r>
            <a:endParaRPr sz="1200">
              <a:solidFill>
                <a:schemeClr val="dk2"/>
              </a:solidFill>
            </a:endParaRPr>
          </a:p>
        </p:txBody>
      </p:sp>
      <p:sp>
        <p:nvSpPr>
          <p:cNvPr id="88" name="Google Shape;88;p16"/>
          <p:cNvSpPr txBox="1"/>
          <p:nvPr/>
        </p:nvSpPr>
        <p:spPr>
          <a:xfrm rot="2456211">
            <a:off x="4973794" y="2542269"/>
            <a:ext cx="2466932" cy="513582"/>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Offensive research</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Defensive research</a:t>
            </a:r>
            <a:endParaRPr sz="1200">
              <a:solidFill>
                <a:schemeClr val="dk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2"/>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32" name="Google Shape;432;p52"/>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433" name="Google Shape;433;p52"/>
          <p:cNvSpPr/>
          <p:nvPr/>
        </p:nvSpPr>
        <p:spPr>
          <a:xfrm>
            <a:off x="3257550" y="1066800"/>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4" name="Google Shape;434;p52"/>
          <p:cNvSpPr/>
          <p:nvPr/>
        </p:nvSpPr>
        <p:spPr>
          <a:xfrm>
            <a:off x="3257550" y="133350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5" name="Google Shape;435;p52"/>
          <p:cNvSpPr/>
          <p:nvPr/>
        </p:nvSpPr>
        <p:spPr>
          <a:xfrm>
            <a:off x="3257550" y="160020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6" name="Google Shape;436;p52"/>
          <p:cNvSpPr/>
          <p:nvPr/>
        </p:nvSpPr>
        <p:spPr>
          <a:xfrm>
            <a:off x="3257550" y="186690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7" name="Google Shape;437;p52"/>
          <p:cNvSpPr/>
          <p:nvPr/>
        </p:nvSpPr>
        <p:spPr>
          <a:xfrm>
            <a:off x="3257550" y="213360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8" name="Google Shape;438;p52"/>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39" name="Google Shape;439;p52"/>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0" name="Google Shape;440;p52"/>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1" name="Google Shape;441;p52"/>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2" name="Google Shape;442;p52"/>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3" name="Google Shape;443;p52"/>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4" name="Google Shape;444;p52"/>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5" name="Google Shape;445;p52"/>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46" name="Google Shape;446;p52"/>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3"/>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52" name="Google Shape;452;p53"/>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453" name="Google Shape;453;p53"/>
          <p:cNvSpPr/>
          <p:nvPr/>
        </p:nvSpPr>
        <p:spPr>
          <a:xfrm>
            <a:off x="3257550" y="133350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4" name="Google Shape;454;p53"/>
          <p:cNvSpPr/>
          <p:nvPr/>
        </p:nvSpPr>
        <p:spPr>
          <a:xfrm>
            <a:off x="3257550" y="160020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5" name="Google Shape;455;p53"/>
          <p:cNvSpPr/>
          <p:nvPr/>
        </p:nvSpPr>
        <p:spPr>
          <a:xfrm>
            <a:off x="3257550" y="186690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6" name="Google Shape;456;p53"/>
          <p:cNvSpPr/>
          <p:nvPr/>
        </p:nvSpPr>
        <p:spPr>
          <a:xfrm>
            <a:off x="3257550" y="213360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7" name="Google Shape;457;p53"/>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8" name="Google Shape;458;p53"/>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59" name="Google Shape;459;p53"/>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0" name="Google Shape;460;p53"/>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1" name="Google Shape;461;p53"/>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2" name="Google Shape;462;p53"/>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3" name="Google Shape;463;p53"/>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4" name="Google Shape;464;p53"/>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65" name="Google Shape;465;p53"/>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4"/>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71" name="Google Shape;471;p54"/>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472" name="Google Shape;472;p54"/>
          <p:cNvSpPr/>
          <p:nvPr/>
        </p:nvSpPr>
        <p:spPr>
          <a:xfrm>
            <a:off x="3257550" y="160020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3" name="Google Shape;473;p54"/>
          <p:cNvSpPr/>
          <p:nvPr/>
        </p:nvSpPr>
        <p:spPr>
          <a:xfrm>
            <a:off x="3257550" y="186690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4" name="Google Shape;474;p54"/>
          <p:cNvSpPr/>
          <p:nvPr/>
        </p:nvSpPr>
        <p:spPr>
          <a:xfrm>
            <a:off x="3257550" y="213360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5" name="Google Shape;475;p54"/>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6" name="Google Shape;476;p54"/>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7" name="Google Shape;477;p54"/>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8" name="Google Shape;478;p54"/>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79" name="Google Shape;479;p54"/>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80" name="Google Shape;480;p54"/>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81" name="Google Shape;481;p54"/>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82" name="Google Shape;482;p54"/>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83" name="Google Shape;483;p54"/>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55"/>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89" name="Google Shape;489;p55"/>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490" name="Google Shape;490;p55"/>
          <p:cNvSpPr/>
          <p:nvPr/>
        </p:nvSpPr>
        <p:spPr>
          <a:xfrm>
            <a:off x="3257550" y="186690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1" name="Google Shape;491;p55"/>
          <p:cNvSpPr/>
          <p:nvPr/>
        </p:nvSpPr>
        <p:spPr>
          <a:xfrm>
            <a:off x="3257550" y="213360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2" name="Google Shape;492;p55"/>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3" name="Google Shape;493;p55"/>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4" name="Google Shape;494;p55"/>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5" name="Google Shape;495;p55"/>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6" name="Google Shape;496;p55"/>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7" name="Google Shape;497;p55"/>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8" name="Google Shape;498;p55"/>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499" name="Google Shape;499;p55"/>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00" name="Google Shape;500;p55"/>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6"/>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06" name="Google Shape;506;p56"/>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507" name="Google Shape;507;p56"/>
          <p:cNvSpPr/>
          <p:nvPr/>
        </p:nvSpPr>
        <p:spPr>
          <a:xfrm>
            <a:off x="3257550" y="213360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08" name="Google Shape;508;p56"/>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09" name="Google Shape;509;p56"/>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0" name="Google Shape;510;p56"/>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1" name="Google Shape;511;p56"/>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2" name="Google Shape;512;p56"/>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3" name="Google Shape;513;p56"/>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4" name="Google Shape;514;p56"/>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5" name="Google Shape;515;p56"/>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16" name="Google Shape;516;p56"/>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57"/>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22" name="Google Shape;522;p57"/>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
        <p:nvSpPr>
          <p:cNvPr id="523" name="Google Shape;523;p57"/>
          <p:cNvSpPr/>
          <p:nvPr/>
        </p:nvSpPr>
        <p:spPr>
          <a:xfrm>
            <a:off x="3257550" y="240028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4" name="Google Shape;524;p57"/>
          <p:cNvSpPr/>
          <p:nvPr/>
        </p:nvSpPr>
        <p:spPr>
          <a:xfrm>
            <a:off x="3257550" y="2666991"/>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5" name="Google Shape;525;p57"/>
          <p:cNvSpPr/>
          <p:nvPr/>
        </p:nvSpPr>
        <p:spPr>
          <a:xfrm>
            <a:off x="3257550" y="2933672"/>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6" name="Google Shape;526;p57"/>
          <p:cNvSpPr/>
          <p:nvPr/>
        </p:nvSpPr>
        <p:spPr>
          <a:xfrm>
            <a:off x="3257550" y="3200397"/>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7" name="Google Shape;527;p57"/>
          <p:cNvSpPr/>
          <p:nvPr/>
        </p:nvSpPr>
        <p:spPr>
          <a:xfrm>
            <a:off x="3257550" y="3467073"/>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8" name="Google Shape;528;p57"/>
          <p:cNvSpPr/>
          <p:nvPr/>
        </p:nvSpPr>
        <p:spPr>
          <a:xfrm>
            <a:off x="3257550" y="3733798"/>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29" name="Google Shape;529;p57"/>
          <p:cNvSpPr/>
          <p:nvPr/>
        </p:nvSpPr>
        <p:spPr>
          <a:xfrm>
            <a:off x="3257550" y="4000524"/>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30" name="Google Shape;530;p57"/>
          <p:cNvSpPr/>
          <p:nvPr/>
        </p:nvSpPr>
        <p:spPr>
          <a:xfrm>
            <a:off x="3257550" y="4267199"/>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531" name="Google Shape;531;p57"/>
          <p:cNvSpPr/>
          <p:nvPr/>
        </p:nvSpPr>
        <p:spPr>
          <a:xfrm>
            <a:off x="3257550" y="4533975"/>
            <a:ext cx="2876700" cy="266700"/>
          </a:xfrm>
          <a:prstGeom prst="rect">
            <a:avLst/>
          </a:prstGeom>
          <a:gradFill>
            <a:gsLst>
              <a:gs pos="0">
                <a:srgbClr val="F5D0D0"/>
              </a:gs>
              <a:gs pos="100000">
                <a:srgbClr val="D96868"/>
              </a:gs>
            </a:gsLst>
            <a:lin ang="5400012" scaled="0"/>
          </a:gra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8"/>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37" name="Google Shape;537;p58"/>
          <p:cNvPicPr preferRelativeResize="0"/>
          <p:nvPr/>
        </p:nvPicPr>
        <p:blipFill>
          <a:blip r:embed="rId3">
            <a:alphaModFix/>
          </a:blip>
          <a:stretch>
            <a:fillRect/>
          </a:stretch>
        </p:blipFill>
        <p:spPr>
          <a:xfrm>
            <a:off x="2983625" y="104775"/>
            <a:ext cx="3176748" cy="483869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59"/>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43" name="Google Shape;543;p59"/>
          <p:cNvPicPr preferRelativeResize="0"/>
          <p:nvPr/>
        </p:nvPicPr>
        <p:blipFill rotWithShape="1">
          <a:blip r:embed="rId3">
            <a:alphaModFix/>
          </a:blip>
          <a:srcRect b="0" l="0" r="980" t="0"/>
          <a:stretch/>
        </p:blipFill>
        <p:spPr>
          <a:xfrm>
            <a:off x="2123775" y="152400"/>
            <a:ext cx="4848525" cy="4838700"/>
          </a:xfrm>
          <a:prstGeom prst="rect">
            <a:avLst/>
          </a:prstGeom>
          <a:noFill/>
          <a:ln>
            <a:noFill/>
          </a:ln>
          <a:effectLst>
            <a:outerShdw blurRad="57150" rotWithShape="0" algn="bl" dir="5400000" dist="19050">
              <a:srgbClr val="000000">
                <a:alpha val="50000"/>
              </a:srgbClr>
            </a:outerShdw>
          </a:effectLst>
        </p:spPr>
      </p:pic>
      <p:sp>
        <p:nvSpPr>
          <p:cNvPr id="544" name="Google Shape;544;p59"/>
          <p:cNvSpPr/>
          <p:nvPr/>
        </p:nvSpPr>
        <p:spPr>
          <a:xfrm>
            <a:off x="2600325" y="2571750"/>
            <a:ext cx="3667200" cy="381000"/>
          </a:xfrm>
          <a:prstGeom prst="roundRect">
            <a:avLst>
              <a:gd fmla="val 50000"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45" name="Google Shape;545;p59"/>
          <p:cNvSpPr txBox="1"/>
          <p:nvPr/>
        </p:nvSpPr>
        <p:spPr>
          <a:xfrm>
            <a:off x="6315075" y="2514600"/>
            <a:ext cx="657300" cy="4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rPr>
              <a:t>???</a:t>
            </a:r>
            <a:endParaRPr b="1" sz="1800">
              <a:solidFill>
                <a:srgbClr val="FF0000"/>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0"/>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51" name="Google Shape;551;p60"/>
          <p:cNvPicPr preferRelativeResize="0"/>
          <p:nvPr/>
        </p:nvPicPr>
        <p:blipFill>
          <a:blip r:embed="rId3">
            <a:alphaModFix/>
          </a:blip>
          <a:stretch>
            <a:fillRect/>
          </a:stretch>
        </p:blipFill>
        <p:spPr>
          <a:xfrm>
            <a:off x="2843149" y="127737"/>
            <a:ext cx="3457700" cy="488802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Three types of costs</a:t>
            </a:r>
            <a:endParaRPr/>
          </a:p>
        </p:txBody>
      </p:sp>
      <p:sp>
        <p:nvSpPr>
          <p:cNvPr id="557" name="Google Shape;557;p61"/>
          <p:cNvSpPr/>
          <p:nvPr/>
        </p:nvSpPr>
        <p:spPr>
          <a:xfrm>
            <a:off x="2831250" y="1154650"/>
            <a:ext cx="2329800" cy="937500"/>
          </a:xfrm>
          <a:prstGeom prst="rect">
            <a:avLst/>
          </a:prstGeom>
          <a:solidFill>
            <a:srgbClr val="FFD1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Direct losses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4" name="Google Shape;94;p17"/>
          <p:cNvPicPr preferRelativeResize="0"/>
          <p:nvPr/>
        </p:nvPicPr>
        <p:blipFill>
          <a:blip r:embed="rId3">
            <a:alphaModFix/>
          </a:blip>
          <a:stretch>
            <a:fillRect/>
          </a:stretch>
        </p:blipFill>
        <p:spPr>
          <a:xfrm>
            <a:off x="1594088" y="301925"/>
            <a:ext cx="5955825" cy="446687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Three types of costs</a:t>
            </a:r>
            <a:endParaRPr/>
          </a:p>
        </p:txBody>
      </p:sp>
      <p:sp>
        <p:nvSpPr>
          <p:cNvPr id="563" name="Google Shape;563;p62"/>
          <p:cNvSpPr/>
          <p:nvPr/>
        </p:nvSpPr>
        <p:spPr>
          <a:xfrm>
            <a:off x="2831250" y="2229075"/>
            <a:ext cx="3481500" cy="937500"/>
          </a:xfrm>
          <a:prstGeom prst="rect">
            <a:avLst/>
          </a:prstGeom>
          <a:solidFill>
            <a:srgbClr val="FFFFB7"/>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Indirect losses</a:t>
            </a:r>
            <a:endParaRPr sz="2400"/>
          </a:p>
        </p:txBody>
      </p:sp>
      <p:sp>
        <p:nvSpPr>
          <p:cNvPr id="564" name="Google Shape;564;p62"/>
          <p:cNvSpPr/>
          <p:nvPr/>
        </p:nvSpPr>
        <p:spPr>
          <a:xfrm>
            <a:off x="2831250" y="1154650"/>
            <a:ext cx="2329800" cy="937500"/>
          </a:xfrm>
          <a:prstGeom prst="rect">
            <a:avLst/>
          </a:prstGeom>
          <a:solidFill>
            <a:srgbClr val="FFD1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Direct losses</a:t>
            </a:r>
            <a:endParaRPr sz="24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Three types of costs</a:t>
            </a:r>
            <a:endParaRPr/>
          </a:p>
        </p:txBody>
      </p:sp>
      <p:sp>
        <p:nvSpPr>
          <p:cNvPr id="570" name="Google Shape;570;p63"/>
          <p:cNvSpPr/>
          <p:nvPr/>
        </p:nvSpPr>
        <p:spPr>
          <a:xfrm>
            <a:off x="2831250" y="3373500"/>
            <a:ext cx="3481500" cy="937500"/>
          </a:xfrm>
          <a:prstGeom prst="rect">
            <a:avLst/>
          </a:prstGeom>
          <a:solidFill>
            <a:srgbClr val="D5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Defense Costs</a:t>
            </a:r>
            <a:endParaRPr sz="2400"/>
          </a:p>
        </p:txBody>
      </p:sp>
      <p:sp>
        <p:nvSpPr>
          <p:cNvPr id="571" name="Google Shape;571;p63"/>
          <p:cNvSpPr/>
          <p:nvPr/>
        </p:nvSpPr>
        <p:spPr>
          <a:xfrm>
            <a:off x="2831250" y="2229075"/>
            <a:ext cx="3481500" cy="937500"/>
          </a:xfrm>
          <a:prstGeom prst="rect">
            <a:avLst/>
          </a:prstGeom>
          <a:solidFill>
            <a:srgbClr val="FFFFB7"/>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Indirect</a:t>
            </a:r>
            <a:r>
              <a:rPr b="1" lang="en" sz="2400"/>
              <a:t> losses</a:t>
            </a:r>
            <a:endParaRPr sz="2400"/>
          </a:p>
        </p:txBody>
      </p:sp>
      <p:sp>
        <p:nvSpPr>
          <p:cNvPr id="572" name="Google Shape;572;p63"/>
          <p:cNvSpPr/>
          <p:nvPr/>
        </p:nvSpPr>
        <p:spPr>
          <a:xfrm>
            <a:off x="2831250" y="1154650"/>
            <a:ext cx="2329800" cy="937500"/>
          </a:xfrm>
          <a:prstGeom prst="rect">
            <a:avLst/>
          </a:prstGeom>
          <a:solidFill>
            <a:srgbClr val="FFD1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Direct losses</a:t>
            </a:r>
            <a:endParaRPr sz="24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Three types of costs</a:t>
            </a:r>
            <a:endParaRPr/>
          </a:p>
        </p:txBody>
      </p:sp>
      <p:sp>
        <p:nvSpPr>
          <p:cNvPr id="578" name="Google Shape;578;p64"/>
          <p:cNvSpPr/>
          <p:nvPr/>
        </p:nvSpPr>
        <p:spPr>
          <a:xfrm>
            <a:off x="2831250" y="3373500"/>
            <a:ext cx="3481500" cy="937500"/>
          </a:xfrm>
          <a:prstGeom prst="rect">
            <a:avLst/>
          </a:prstGeom>
          <a:solidFill>
            <a:srgbClr val="D5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Defense Costs</a:t>
            </a:r>
            <a:endParaRPr sz="2400"/>
          </a:p>
        </p:txBody>
      </p:sp>
      <p:sp>
        <p:nvSpPr>
          <p:cNvPr id="579" name="Google Shape;579;p64"/>
          <p:cNvSpPr/>
          <p:nvPr/>
        </p:nvSpPr>
        <p:spPr>
          <a:xfrm>
            <a:off x="2831250" y="2229075"/>
            <a:ext cx="3481500" cy="937500"/>
          </a:xfrm>
          <a:prstGeom prst="rect">
            <a:avLst/>
          </a:prstGeom>
          <a:solidFill>
            <a:srgbClr val="FFFFB7"/>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Indirect losses</a:t>
            </a:r>
            <a:endParaRPr sz="2400"/>
          </a:p>
        </p:txBody>
      </p:sp>
      <p:sp>
        <p:nvSpPr>
          <p:cNvPr id="580" name="Google Shape;580;p64"/>
          <p:cNvSpPr/>
          <p:nvPr/>
        </p:nvSpPr>
        <p:spPr>
          <a:xfrm>
            <a:off x="2831250" y="1154650"/>
            <a:ext cx="2329800" cy="937500"/>
          </a:xfrm>
          <a:prstGeom prst="rect">
            <a:avLst/>
          </a:prstGeom>
          <a:solidFill>
            <a:srgbClr val="FFD1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Direct losses</a:t>
            </a:r>
            <a:endParaRPr sz="2400"/>
          </a:p>
        </p:txBody>
      </p:sp>
      <p:sp>
        <p:nvSpPr>
          <p:cNvPr id="581" name="Google Shape;581;p64"/>
          <p:cNvSpPr txBox="1"/>
          <p:nvPr/>
        </p:nvSpPr>
        <p:spPr>
          <a:xfrm>
            <a:off x="6939775" y="2400875"/>
            <a:ext cx="1419600" cy="13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Total cost of cybercrime</a:t>
            </a:r>
            <a:endParaRPr sz="1800">
              <a:solidFill>
                <a:schemeClr val="dk2"/>
              </a:solidFill>
            </a:endParaRPr>
          </a:p>
        </p:txBody>
      </p:sp>
      <p:sp>
        <p:nvSpPr>
          <p:cNvPr id="582" name="Google Shape;582;p64"/>
          <p:cNvSpPr/>
          <p:nvPr/>
        </p:nvSpPr>
        <p:spPr>
          <a:xfrm>
            <a:off x="6247550" y="1017725"/>
            <a:ext cx="516900" cy="3557400"/>
          </a:xfrm>
          <a:prstGeom prst="rightBracket">
            <a:avLst>
              <a:gd fmla="val 8333"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5"/>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88" name="Google Shape;588;p65"/>
          <p:cNvPicPr preferRelativeResize="0"/>
          <p:nvPr/>
        </p:nvPicPr>
        <p:blipFill rotWithShape="1">
          <a:blip r:embed="rId3">
            <a:alphaModFix/>
          </a:blip>
          <a:srcRect b="0" l="0" r="43071" t="0"/>
          <a:stretch/>
        </p:blipFill>
        <p:spPr>
          <a:xfrm>
            <a:off x="2872070" y="242888"/>
            <a:ext cx="3399850" cy="46577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66"/>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94" name="Google Shape;594;p66"/>
          <p:cNvPicPr preferRelativeResize="0"/>
          <p:nvPr/>
        </p:nvPicPr>
        <p:blipFill rotWithShape="1">
          <a:blip r:embed="rId3">
            <a:alphaModFix/>
          </a:blip>
          <a:srcRect b="0" l="0" r="43071" t="0"/>
          <a:stretch/>
        </p:blipFill>
        <p:spPr>
          <a:xfrm>
            <a:off x="2872070" y="242888"/>
            <a:ext cx="3399850" cy="4657725"/>
          </a:xfrm>
          <a:prstGeom prst="rect">
            <a:avLst/>
          </a:prstGeom>
          <a:noFill/>
          <a:ln>
            <a:noFill/>
          </a:ln>
          <a:effectLst>
            <a:outerShdw blurRad="57150" rotWithShape="0" algn="bl" dir="5400000" dist="19050">
              <a:srgbClr val="000000">
                <a:alpha val="50000"/>
              </a:srgbClr>
            </a:outerShdw>
          </a:effectLst>
        </p:spPr>
      </p:pic>
      <p:cxnSp>
        <p:nvCxnSpPr>
          <p:cNvPr id="595" name="Google Shape;595;p66"/>
          <p:cNvCxnSpPr/>
          <p:nvPr/>
        </p:nvCxnSpPr>
        <p:spPr>
          <a:xfrm>
            <a:off x="3014250" y="4074475"/>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596" name="Google Shape;596;p66"/>
          <p:cNvCxnSpPr/>
          <p:nvPr/>
        </p:nvCxnSpPr>
        <p:spPr>
          <a:xfrm>
            <a:off x="3014250" y="4226875"/>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597" name="Google Shape;597;p66"/>
          <p:cNvCxnSpPr/>
          <p:nvPr/>
        </p:nvCxnSpPr>
        <p:spPr>
          <a:xfrm>
            <a:off x="3014250" y="4405550"/>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598" name="Google Shape;598;p66"/>
          <p:cNvCxnSpPr/>
          <p:nvPr/>
        </p:nvCxnSpPr>
        <p:spPr>
          <a:xfrm>
            <a:off x="3014250" y="3922075"/>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599" name="Google Shape;599;p66"/>
          <p:cNvCxnSpPr/>
          <p:nvPr/>
        </p:nvCxnSpPr>
        <p:spPr>
          <a:xfrm>
            <a:off x="3014250" y="1831325"/>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600" name="Google Shape;600;p66"/>
          <p:cNvCxnSpPr/>
          <p:nvPr/>
        </p:nvCxnSpPr>
        <p:spPr>
          <a:xfrm>
            <a:off x="3014250" y="1677025"/>
            <a:ext cx="3005400" cy="0"/>
          </a:xfrm>
          <a:prstGeom prst="straightConnector1">
            <a:avLst/>
          </a:prstGeom>
          <a:noFill/>
          <a:ln cap="flat" cmpd="sng" w="28575">
            <a:solidFill>
              <a:srgbClr val="FF0000"/>
            </a:solidFill>
            <a:prstDash val="solid"/>
            <a:round/>
            <a:headEnd len="med" w="med" type="none"/>
            <a:tailEnd len="med" w="med" type="none"/>
          </a:ln>
        </p:spPr>
      </p:cxnSp>
      <p:cxnSp>
        <p:nvCxnSpPr>
          <p:cNvPr id="601" name="Google Shape;601;p66"/>
          <p:cNvCxnSpPr/>
          <p:nvPr/>
        </p:nvCxnSpPr>
        <p:spPr>
          <a:xfrm>
            <a:off x="3014250" y="2521650"/>
            <a:ext cx="3005400" cy="0"/>
          </a:xfrm>
          <a:prstGeom prst="straightConnector1">
            <a:avLst/>
          </a:prstGeom>
          <a:noFill/>
          <a:ln cap="flat" cmpd="sng" w="28575">
            <a:solidFill>
              <a:srgbClr val="FF0000"/>
            </a:solidFill>
            <a:prstDash val="solid"/>
            <a:round/>
            <a:headEnd len="med" w="med" type="none"/>
            <a:tailEnd len="med" w="med" type="none"/>
          </a:ln>
        </p:spPr>
      </p:cxnSp>
      <p:sp>
        <p:nvSpPr>
          <p:cNvPr id="602" name="Google Shape;602;p66"/>
          <p:cNvSpPr txBox="1"/>
          <p:nvPr/>
        </p:nvSpPr>
        <p:spPr>
          <a:xfrm>
            <a:off x="4118300"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67"/>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08" name="Google Shape;608;p67"/>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09" name="Google Shape;609;p67"/>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10" name="Google Shape;610;p67"/>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68"/>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16" name="Google Shape;616;p68"/>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17" name="Google Shape;617;p68"/>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18" name="Google Shape;618;p68"/>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19" name="Google Shape;619;p68"/>
          <p:cNvCxnSpPr/>
          <p:nvPr/>
        </p:nvCxnSpPr>
        <p:spPr>
          <a:xfrm flipH="1">
            <a:off x="3724075" y="1279300"/>
            <a:ext cx="1822500" cy="359400"/>
          </a:xfrm>
          <a:prstGeom prst="straightConnector1">
            <a:avLst/>
          </a:prstGeom>
          <a:noFill/>
          <a:ln cap="flat" cmpd="sng" w="38100">
            <a:solidFill>
              <a:srgbClr val="FF0000"/>
            </a:solidFill>
            <a:prstDash val="solid"/>
            <a:round/>
            <a:headEnd len="med" w="med" type="triangle"/>
            <a:tailEnd len="med" w="med" type="triangle"/>
          </a:ln>
        </p:spPr>
      </p:cxnSp>
      <p:cxnSp>
        <p:nvCxnSpPr>
          <p:cNvPr id="620" name="Google Shape;620;p68"/>
          <p:cNvCxnSpPr/>
          <p:nvPr/>
        </p:nvCxnSpPr>
        <p:spPr>
          <a:xfrm>
            <a:off x="1086525" y="1700025"/>
            <a:ext cx="2541000" cy="0"/>
          </a:xfrm>
          <a:prstGeom prst="straightConnector1">
            <a:avLst/>
          </a:prstGeom>
          <a:noFill/>
          <a:ln cap="flat" cmpd="sng" w="28575">
            <a:solidFill>
              <a:srgbClr val="FF0000"/>
            </a:solidFill>
            <a:prstDash val="solid"/>
            <a:round/>
            <a:headEnd len="med" w="med" type="none"/>
            <a:tailEnd len="med" w="med" type="none"/>
          </a:ln>
        </p:spPr>
      </p:cxnSp>
      <p:cxnSp>
        <p:nvCxnSpPr>
          <p:cNvPr id="621" name="Google Shape;621;p68"/>
          <p:cNvCxnSpPr/>
          <p:nvPr/>
        </p:nvCxnSpPr>
        <p:spPr>
          <a:xfrm>
            <a:off x="5546575" y="1370500"/>
            <a:ext cx="2646300" cy="228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69"/>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27" name="Google Shape;627;p69"/>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28" name="Google Shape;628;p69"/>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29" name="Google Shape;629;p69"/>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30" name="Google Shape;630;p69"/>
          <p:cNvCxnSpPr/>
          <p:nvPr/>
        </p:nvCxnSpPr>
        <p:spPr>
          <a:xfrm flipH="1">
            <a:off x="4048075" y="1647325"/>
            <a:ext cx="1498500" cy="2094000"/>
          </a:xfrm>
          <a:prstGeom prst="straightConnector1">
            <a:avLst/>
          </a:prstGeom>
          <a:noFill/>
          <a:ln cap="flat" cmpd="sng" w="38100">
            <a:solidFill>
              <a:srgbClr val="FF0000"/>
            </a:solidFill>
            <a:prstDash val="solid"/>
            <a:round/>
            <a:headEnd len="med" w="med" type="triangle"/>
            <a:tailEnd len="med" w="med" type="triangle"/>
          </a:ln>
        </p:spPr>
      </p:cxnSp>
      <p:cxnSp>
        <p:nvCxnSpPr>
          <p:cNvPr id="631" name="Google Shape;631;p69"/>
          <p:cNvCxnSpPr/>
          <p:nvPr/>
        </p:nvCxnSpPr>
        <p:spPr>
          <a:xfrm>
            <a:off x="1121575" y="3890625"/>
            <a:ext cx="2874000" cy="43800"/>
          </a:xfrm>
          <a:prstGeom prst="straightConnector1">
            <a:avLst/>
          </a:prstGeom>
          <a:noFill/>
          <a:ln cap="flat" cmpd="sng" w="28575">
            <a:solidFill>
              <a:srgbClr val="FF0000"/>
            </a:solidFill>
            <a:prstDash val="solid"/>
            <a:round/>
            <a:headEnd len="med" w="med" type="none"/>
            <a:tailEnd len="med" w="med" type="none"/>
          </a:ln>
        </p:spPr>
      </p:cxnSp>
      <p:cxnSp>
        <p:nvCxnSpPr>
          <p:cNvPr id="632" name="Google Shape;632;p69"/>
          <p:cNvCxnSpPr/>
          <p:nvPr/>
        </p:nvCxnSpPr>
        <p:spPr>
          <a:xfrm>
            <a:off x="5555325" y="1589550"/>
            <a:ext cx="2646300" cy="228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70"/>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38" name="Google Shape;638;p70"/>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39" name="Google Shape;639;p70"/>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40" name="Google Shape;640;p70"/>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41" name="Google Shape;641;p70"/>
          <p:cNvCxnSpPr/>
          <p:nvPr/>
        </p:nvCxnSpPr>
        <p:spPr>
          <a:xfrm flipH="1">
            <a:off x="4013025" y="1796275"/>
            <a:ext cx="1542300" cy="1332000"/>
          </a:xfrm>
          <a:prstGeom prst="straightConnector1">
            <a:avLst/>
          </a:prstGeom>
          <a:noFill/>
          <a:ln cap="flat" cmpd="sng" w="38100">
            <a:solidFill>
              <a:srgbClr val="FF0000"/>
            </a:solidFill>
            <a:prstDash val="solid"/>
            <a:round/>
            <a:headEnd len="med" w="med" type="triangle"/>
            <a:tailEnd len="med" w="med" type="triangle"/>
          </a:ln>
        </p:spPr>
      </p:cxnSp>
      <p:cxnSp>
        <p:nvCxnSpPr>
          <p:cNvPr id="642" name="Google Shape;642;p70"/>
          <p:cNvCxnSpPr/>
          <p:nvPr/>
        </p:nvCxnSpPr>
        <p:spPr>
          <a:xfrm>
            <a:off x="1139025" y="3189650"/>
            <a:ext cx="2874000" cy="43800"/>
          </a:xfrm>
          <a:prstGeom prst="straightConnector1">
            <a:avLst/>
          </a:prstGeom>
          <a:noFill/>
          <a:ln cap="flat" cmpd="sng" w="28575">
            <a:solidFill>
              <a:srgbClr val="FF0000"/>
            </a:solidFill>
            <a:prstDash val="solid"/>
            <a:round/>
            <a:headEnd len="med" w="med" type="none"/>
            <a:tailEnd len="med" w="med" type="none"/>
          </a:ln>
        </p:spPr>
      </p:cxnSp>
      <p:cxnSp>
        <p:nvCxnSpPr>
          <p:cNvPr id="643" name="Google Shape;643;p70"/>
          <p:cNvCxnSpPr/>
          <p:nvPr/>
        </p:nvCxnSpPr>
        <p:spPr>
          <a:xfrm>
            <a:off x="5555325" y="1852425"/>
            <a:ext cx="2646300" cy="228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71"/>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49" name="Google Shape;649;p71"/>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50" name="Google Shape;650;p71"/>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51" name="Google Shape;651;p71"/>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52" name="Google Shape;652;p71"/>
          <p:cNvCxnSpPr/>
          <p:nvPr/>
        </p:nvCxnSpPr>
        <p:spPr>
          <a:xfrm>
            <a:off x="5537800" y="2124050"/>
            <a:ext cx="2646300" cy="22800"/>
          </a:xfrm>
          <a:prstGeom prst="straightConnector1">
            <a:avLst/>
          </a:prstGeom>
          <a:noFill/>
          <a:ln cap="flat" cmpd="sng" w="28575">
            <a:solidFill>
              <a:srgbClr val="FF0000"/>
            </a:solidFill>
            <a:prstDash val="solid"/>
            <a:round/>
            <a:headEnd len="med" w="med" type="none"/>
            <a:tailEnd len="med" w="med" type="none"/>
          </a:ln>
        </p:spPr>
      </p:cxnSp>
      <p:sp>
        <p:nvSpPr>
          <p:cNvPr id="653" name="Google Shape;653;p71"/>
          <p:cNvSpPr txBox="1"/>
          <p:nvPr/>
        </p:nvSpPr>
        <p:spPr>
          <a:xfrm>
            <a:off x="4915675" y="974275"/>
            <a:ext cx="210300" cy="7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200">
                <a:solidFill>
                  <a:srgbClr val="FF0000"/>
                </a:solidFill>
              </a:rPr>
              <a:t>?</a:t>
            </a:r>
            <a:endParaRPr b="1" sz="320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0" name="Google Shape;100;p18"/>
          <p:cNvPicPr preferRelativeResize="0"/>
          <p:nvPr/>
        </p:nvPicPr>
        <p:blipFill>
          <a:blip r:embed="rId3">
            <a:alphaModFix/>
          </a:blip>
          <a:stretch>
            <a:fillRect/>
          </a:stretch>
        </p:blipFill>
        <p:spPr>
          <a:xfrm>
            <a:off x="2327388" y="354325"/>
            <a:ext cx="4489225" cy="44348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72"/>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59" name="Google Shape;659;p72"/>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60" name="Google Shape;660;p72"/>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61" name="Google Shape;661;p72"/>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62" name="Google Shape;662;p72"/>
          <p:cNvCxnSpPr/>
          <p:nvPr/>
        </p:nvCxnSpPr>
        <p:spPr>
          <a:xfrm>
            <a:off x="5537800" y="2124050"/>
            <a:ext cx="2646300" cy="22800"/>
          </a:xfrm>
          <a:prstGeom prst="straightConnector1">
            <a:avLst/>
          </a:prstGeom>
          <a:noFill/>
          <a:ln cap="flat" cmpd="sng" w="28575">
            <a:solidFill>
              <a:srgbClr val="FF0000"/>
            </a:solidFill>
            <a:prstDash val="solid"/>
            <a:round/>
            <a:headEnd len="med" w="med" type="none"/>
            <a:tailEnd len="med" w="med" type="none"/>
          </a:ln>
        </p:spPr>
      </p:cxnSp>
      <p:cxnSp>
        <p:nvCxnSpPr>
          <p:cNvPr id="663" name="Google Shape;663;p72"/>
          <p:cNvCxnSpPr/>
          <p:nvPr/>
        </p:nvCxnSpPr>
        <p:spPr>
          <a:xfrm>
            <a:off x="1230150" y="813125"/>
            <a:ext cx="2646300" cy="22800"/>
          </a:xfrm>
          <a:prstGeom prst="straightConnector1">
            <a:avLst/>
          </a:prstGeom>
          <a:noFill/>
          <a:ln cap="flat" cmpd="sng" w="28575">
            <a:solidFill>
              <a:srgbClr val="FF0000"/>
            </a:solidFill>
            <a:prstDash val="solid"/>
            <a:round/>
            <a:headEnd len="med" w="med" type="none"/>
            <a:tailEnd len="med" w="med" type="none"/>
          </a:ln>
        </p:spPr>
      </p:cxnSp>
      <p:cxnSp>
        <p:nvCxnSpPr>
          <p:cNvPr id="664" name="Google Shape;664;p72"/>
          <p:cNvCxnSpPr/>
          <p:nvPr/>
        </p:nvCxnSpPr>
        <p:spPr>
          <a:xfrm>
            <a:off x="1154750" y="974275"/>
            <a:ext cx="2646300" cy="22800"/>
          </a:xfrm>
          <a:prstGeom prst="straightConnector1">
            <a:avLst/>
          </a:prstGeom>
          <a:noFill/>
          <a:ln cap="flat" cmpd="sng" w="28575">
            <a:solidFill>
              <a:srgbClr val="FF0000"/>
            </a:solidFill>
            <a:prstDash val="solid"/>
            <a:round/>
            <a:headEnd len="med" w="med" type="none"/>
            <a:tailEnd len="med" w="med" type="none"/>
          </a:ln>
        </p:spPr>
      </p:cxnSp>
      <p:cxnSp>
        <p:nvCxnSpPr>
          <p:cNvPr id="665" name="Google Shape;665;p72"/>
          <p:cNvCxnSpPr/>
          <p:nvPr/>
        </p:nvCxnSpPr>
        <p:spPr>
          <a:xfrm rot="10800000">
            <a:off x="4013250" y="990200"/>
            <a:ext cx="1489500" cy="1104000"/>
          </a:xfrm>
          <a:prstGeom prst="straightConnector1">
            <a:avLst/>
          </a:prstGeom>
          <a:noFill/>
          <a:ln cap="flat" cmpd="sng" w="38100">
            <a:solidFill>
              <a:srgbClr val="FF0000"/>
            </a:solidFill>
            <a:prstDash val="solid"/>
            <a:round/>
            <a:headEnd len="med" w="med" type="triangle"/>
            <a:tailEnd len="med" w="med" type="triangle"/>
          </a:ln>
        </p:spPr>
      </p:cxnSp>
      <p:sp>
        <p:nvSpPr>
          <p:cNvPr id="666" name="Google Shape;666;p72"/>
          <p:cNvSpPr txBox="1"/>
          <p:nvPr/>
        </p:nvSpPr>
        <p:spPr>
          <a:xfrm>
            <a:off x="4915675" y="974275"/>
            <a:ext cx="210300" cy="7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200">
                <a:solidFill>
                  <a:srgbClr val="FF0000"/>
                </a:solidFill>
              </a:rPr>
              <a:t>?</a:t>
            </a:r>
            <a:endParaRPr b="1" sz="3200">
              <a:solidFill>
                <a:srgbClr val="FF0000"/>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73"/>
          <p:cNvSpPr/>
          <p:nvPr/>
        </p:nvSpPr>
        <p:spPr>
          <a:xfrm>
            <a:off x="0" y="0"/>
            <a:ext cx="9144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72" name="Google Shape;672;p73"/>
          <p:cNvPicPr preferRelativeResize="0"/>
          <p:nvPr/>
        </p:nvPicPr>
        <p:blipFill rotWithShape="1">
          <a:blip r:embed="rId3">
            <a:alphaModFix/>
          </a:blip>
          <a:srcRect b="0" l="0" r="43071" t="0"/>
          <a:stretch/>
        </p:blipFill>
        <p:spPr>
          <a:xfrm>
            <a:off x="996920" y="242875"/>
            <a:ext cx="3399850" cy="4657725"/>
          </a:xfrm>
          <a:prstGeom prst="rect">
            <a:avLst/>
          </a:prstGeom>
          <a:noFill/>
          <a:ln>
            <a:noFill/>
          </a:ln>
          <a:effectLst>
            <a:outerShdw blurRad="57150" rotWithShape="0" algn="bl" dir="5400000" dist="19050">
              <a:srgbClr val="000000">
                <a:alpha val="50000"/>
              </a:srgbClr>
            </a:outerShdw>
          </a:effectLst>
        </p:spPr>
      </p:pic>
      <p:pic>
        <p:nvPicPr>
          <p:cNvPr id="673" name="Google Shape;673;p73"/>
          <p:cNvPicPr preferRelativeResize="0"/>
          <p:nvPr/>
        </p:nvPicPr>
        <p:blipFill>
          <a:blip r:embed="rId4">
            <a:alphaModFix/>
          </a:blip>
          <a:stretch>
            <a:fillRect/>
          </a:stretch>
        </p:blipFill>
        <p:spPr>
          <a:xfrm>
            <a:off x="5253075" y="232793"/>
            <a:ext cx="3005400" cy="4577707"/>
          </a:xfrm>
          <a:prstGeom prst="rect">
            <a:avLst/>
          </a:prstGeom>
          <a:noFill/>
          <a:ln>
            <a:noFill/>
          </a:ln>
          <a:effectLst>
            <a:outerShdw blurRad="57150" rotWithShape="0" algn="bl" dir="5400000" dist="19050">
              <a:srgbClr val="000000">
                <a:alpha val="50000"/>
              </a:srgbClr>
            </a:outerShdw>
          </a:effectLst>
        </p:spPr>
      </p:pic>
      <p:sp>
        <p:nvSpPr>
          <p:cNvPr id="674" name="Google Shape;674;p73"/>
          <p:cNvSpPr txBox="1"/>
          <p:nvPr/>
        </p:nvSpPr>
        <p:spPr>
          <a:xfrm>
            <a:off x="2260675" y="241450"/>
            <a:ext cx="1051500" cy="3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(2017)</a:t>
            </a:r>
            <a:endParaRPr sz="1500">
              <a:solidFill>
                <a:schemeClr val="dk2"/>
              </a:solidFill>
            </a:endParaRPr>
          </a:p>
        </p:txBody>
      </p:sp>
      <p:cxnSp>
        <p:nvCxnSpPr>
          <p:cNvPr id="675" name="Google Shape;675;p73"/>
          <p:cNvCxnSpPr/>
          <p:nvPr/>
        </p:nvCxnSpPr>
        <p:spPr>
          <a:xfrm>
            <a:off x="5502750" y="2386900"/>
            <a:ext cx="2646300" cy="22800"/>
          </a:xfrm>
          <a:prstGeom prst="straightConnector1">
            <a:avLst/>
          </a:prstGeom>
          <a:noFill/>
          <a:ln cap="flat" cmpd="sng" w="28575">
            <a:solidFill>
              <a:srgbClr val="FF0000"/>
            </a:solidFill>
            <a:prstDash val="solid"/>
            <a:round/>
            <a:headEnd len="med" w="med" type="none"/>
            <a:tailEnd len="med" w="med" type="none"/>
          </a:ln>
        </p:spPr>
      </p:cxnSp>
      <p:cxnSp>
        <p:nvCxnSpPr>
          <p:cNvPr id="676" name="Google Shape;676;p73"/>
          <p:cNvCxnSpPr/>
          <p:nvPr/>
        </p:nvCxnSpPr>
        <p:spPr>
          <a:xfrm>
            <a:off x="1230150" y="4601900"/>
            <a:ext cx="2646300" cy="22800"/>
          </a:xfrm>
          <a:prstGeom prst="straightConnector1">
            <a:avLst/>
          </a:prstGeom>
          <a:noFill/>
          <a:ln cap="flat" cmpd="sng" w="28575">
            <a:solidFill>
              <a:srgbClr val="FF0000"/>
            </a:solidFill>
            <a:prstDash val="solid"/>
            <a:round/>
            <a:headEnd len="med" w="med" type="none"/>
            <a:tailEnd len="med" w="med" type="none"/>
          </a:ln>
        </p:spPr>
      </p:cxnSp>
      <p:cxnSp>
        <p:nvCxnSpPr>
          <p:cNvPr id="677" name="Google Shape;677;p73"/>
          <p:cNvCxnSpPr/>
          <p:nvPr/>
        </p:nvCxnSpPr>
        <p:spPr>
          <a:xfrm flipH="1">
            <a:off x="4021825" y="2383350"/>
            <a:ext cx="1463400" cy="2129100"/>
          </a:xfrm>
          <a:prstGeom prst="straightConnector1">
            <a:avLst/>
          </a:prstGeom>
          <a:noFill/>
          <a:ln cap="flat" cmpd="sng" w="38100">
            <a:solidFill>
              <a:srgbClr val="FF0000"/>
            </a:solidFill>
            <a:prstDash val="solid"/>
            <a:round/>
            <a:headEnd len="med" w="med" type="triangl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a:t>
            </a:r>
            <a:endParaRPr/>
          </a:p>
        </p:txBody>
      </p:sp>
      <p:sp>
        <p:nvSpPr>
          <p:cNvPr id="683" name="Google Shape;683;p7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Many of the costliest crimes (e.g. BEC and tech support scams) do not seem to be a priority for the security community. Why?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375920" lvl="0" marL="457200" rtl="0" algn="l">
              <a:spcBef>
                <a:spcPts val="0"/>
              </a:spcBef>
              <a:spcAft>
                <a:spcPts val="0"/>
              </a:spcAft>
              <a:buSzPts val="2320"/>
              <a:buAutoNum type="arabicParenR"/>
            </a:pPr>
            <a:r>
              <a:rPr lang="en" sz="2320"/>
              <a:t>What percentage of respondents were hit by ransomware?</a:t>
            </a:r>
            <a:endParaRPr sz="2320"/>
          </a:p>
        </p:txBody>
      </p:sp>
      <p:sp>
        <p:nvSpPr>
          <p:cNvPr id="106" name="Google Shape;10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0% to 25%</a:t>
            </a:r>
            <a:endParaRPr/>
          </a:p>
          <a:p>
            <a:pPr indent="-342900" lvl="0" marL="457200" rtl="0" algn="l">
              <a:spcBef>
                <a:spcPts val="0"/>
              </a:spcBef>
              <a:spcAft>
                <a:spcPts val="0"/>
              </a:spcAft>
              <a:buSzPts val="1800"/>
              <a:buAutoNum type="alphaUcPeriod"/>
            </a:pPr>
            <a:r>
              <a:rPr lang="en"/>
              <a:t>25% to 50%</a:t>
            </a:r>
            <a:endParaRPr/>
          </a:p>
          <a:p>
            <a:pPr indent="-342900" lvl="0" marL="457200" rtl="0" algn="l">
              <a:spcBef>
                <a:spcPts val="0"/>
              </a:spcBef>
              <a:spcAft>
                <a:spcPts val="0"/>
              </a:spcAft>
              <a:buSzPts val="1800"/>
              <a:buAutoNum type="alphaUcPeriod"/>
            </a:pPr>
            <a:r>
              <a:rPr lang="en"/>
              <a:t>50% to 75%</a:t>
            </a:r>
            <a:endParaRPr/>
          </a:p>
          <a:p>
            <a:pPr indent="-342900" lvl="0" marL="457200" rtl="0" algn="l">
              <a:spcBef>
                <a:spcPts val="0"/>
              </a:spcBef>
              <a:spcAft>
                <a:spcPts val="0"/>
              </a:spcAft>
              <a:buSzPts val="1800"/>
              <a:buAutoNum type="alphaUcPeriod"/>
            </a:pPr>
            <a:r>
              <a:rPr lang="en"/>
              <a:t>75% to 100%</a:t>
            </a:r>
            <a:endParaRPr/>
          </a:p>
        </p:txBody>
      </p:sp>
      <p:sp>
        <p:nvSpPr>
          <p:cNvPr id="112" name="Google Shape;112;p20"/>
          <p:cNvSpPr/>
          <p:nvPr/>
        </p:nvSpPr>
        <p:spPr>
          <a:xfrm>
            <a:off x="352375" y="1823525"/>
            <a:ext cx="1999800" cy="352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3" name="Google Shape;113;p20"/>
          <p:cNvPicPr preferRelativeResize="0"/>
          <p:nvPr/>
        </p:nvPicPr>
        <p:blipFill rotWithShape="1">
          <a:blip r:embed="rId3">
            <a:alphaModFix/>
          </a:blip>
          <a:srcRect b="8023" l="4660" r="9833" t="55738"/>
          <a:stretch/>
        </p:blipFill>
        <p:spPr>
          <a:xfrm>
            <a:off x="2730863" y="1453338"/>
            <a:ext cx="3682275" cy="1312575"/>
          </a:xfrm>
          <a:prstGeom prst="rect">
            <a:avLst/>
          </a:prstGeom>
          <a:no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375920" lvl="0" marL="457200" rtl="0" algn="l">
              <a:spcBef>
                <a:spcPts val="0"/>
              </a:spcBef>
              <a:spcAft>
                <a:spcPts val="0"/>
              </a:spcAft>
              <a:buSzPts val="2320"/>
              <a:buAutoNum type="arabicParenR"/>
            </a:pPr>
            <a:r>
              <a:rPr lang="en" sz="2320"/>
              <a:t>What percentage of respondents were hit by ransomware?</a:t>
            </a:r>
            <a:endParaRPr sz="232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Which group is more likely to be hit with ransomware?</a:t>
            </a:r>
            <a:endParaRPr/>
          </a:p>
        </p:txBody>
      </p:sp>
      <p:sp>
        <p:nvSpPr>
          <p:cNvPr id="120" name="Google Shape;12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lphaUcPeriod"/>
            </a:pPr>
            <a:r>
              <a:rPr lang="en"/>
              <a:t>Small organizations</a:t>
            </a:r>
            <a:endParaRPr/>
          </a:p>
          <a:p>
            <a:pPr indent="-342900" lvl="0" marL="457200" rtl="0" algn="l">
              <a:spcBef>
                <a:spcPts val="0"/>
              </a:spcBef>
              <a:spcAft>
                <a:spcPts val="0"/>
              </a:spcAft>
              <a:buSzPts val="1800"/>
              <a:buAutoNum type="alphaUcPeriod"/>
            </a:pPr>
            <a:r>
              <a:rPr lang="en"/>
              <a:t>Large organizations</a:t>
            </a:r>
            <a:endParaRPr/>
          </a:p>
          <a:p>
            <a:pPr indent="-342900" lvl="0" marL="457200" rtl="0" algn="l">
              <a:spcBef>
                <a:spcPts val="0"/>
              </a:spcBef>
              <a:spcAft>
                <a:spcPts val="0"/>
              </a:spcAft>
              <a:buSzPts val="1800"/>
              <a:buAutoNum type="alphaUcPeriod"/>
            </a:pPr>
            <a:r>
              <a:rPr lang="en"/>
              <a:t>No difference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